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324" r:id="rId4"/>
    <p:sldId id="326" r:id="rId5"/>
    <p:sldId id="371" r:id="rId6"/>
    <p:sldId id="260" r:id="rId7"/>
    <p:sldId id="261" r:id="rId8"/>
    <p:sldId id="262" r:id="rId9"/>
    <p:sldId id="372" r:id="rId10"/>
    <p:sldId id="263" r:id="rId11"/>
    <p:sldId id="286" r:id="rId12"/>
    <p:sldId id="288" r:id="rId13"/>
    <p:sldId id="307" r:id="rId14"/>
    <p:sldId id="289" r:id="rId15"/>
    <p:sldId id="373" r:id="rId16"/>
    <p:sldId id="264" r:id="rId17"/>
    <p:sldId id="318" r:id="rId18"/>
    <p:sldId id="319" r:id="rId19"/>
    <p:sldId id="374" r:id="rId20"/>
    <p:sldId id="265" r:id="rId21"/>
    <p:sldId id="292" r:id="rId22"/>
    <p:sldId id="351" r:id="rId23"/>
    <p:sldId id="350" r:id="rId24"/>
    <p:sldId id="293" r:id="rId25"/>
    <p:sldId id="375" r:id="rId26"/>
    <p:sldId id="297" r:id="rId27"/>
    <p:sldId id="298" r:id="rId28"/>
    <p:sldId id="299" r:id="rId29"/>
    <p:sldId id="380" r:id="rId30"/>
    <p:sldId id="330" r:id="rId31"/>
    <p:sldId id="379" r:id="rId32"/>
    <p:sldId id="333" r:id="rId33"/>
    <p:sldId id="334" r:id="rId34"/>
    <p:sldId id="335" r:id="rId35"/>
    <p:sldId id="378" r:id="rId36"/>
    <p:sldId id="368" r:id="rId37"/>
    <p:sldId id="369" r:id="rId38"/>
    <p:sldId id="370" r:id="rId39"/>
    <p:sldId id="266" r:id="rId40"/>
    <p:sldId id="306" r:id="rId41"/>
    <p:sldId id="358" r:id="rId42"/>
    <p:sldId id="301" r:id="rId43"/>
    <p:sldId id="302" r:id="rId44"/>
    <p:sldId id="381" r:id="rId45"/>
    <p:sldId id="355" r:id="rId46"/>
    <p:sldId id="356" r:id="rId47"/>
    <p:sldId id="357" r:id="rId48"/>
    <p:sldId id="382" r:id="rId49"/>
    <p:sldId id="361" r:id="rId50"/>
    <p:sldId id="362" r:id="rId51"/>
    <p:sldId id="384" r:id="rId52"/>
    <p:sldId id="363" r:id="rId53"/>
    <p:sldId id="383" r:id="rId54"/>
    <p:sldId id="364" r:id="rId55"/>
    <p:sldId id="367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54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A3B89-700B-40C4-8FE6-610B3502AA34}" type="datetimeFigureOut">
              <a:rPr lang="it-IT" smtClean="0"/>
              <a:t>20/02/2015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5677-37E3-45B6-9487-654C41DC0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4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Tasti presenti:</a:t>
            </a:r>
          </a:p>
          <a:p>
            <a:r>
              <a:rPr lang="it-IT" dirty="0" smtClean="0"/>
              <a:t>-</a:t>
            </a:r>
            <a:r>
              <a:rPr lang="it-IT" dirty="0" err="1" smtClean="0"/>
              <a:t>shoemaster</a:t>
            </a:r>
            <a:endParaRPr lang="it-IT" dirty="0" smtClean="0"/>
          </a:p>
          <a:p>
            <a:r>
              <a:rPr lang="it-IT" dirty="0" smtClean="0"/>
              <a:t>-prototipo</a:t>
            </a:r>
          </a:p>
          <a:p>
            <a:r>
              <a:rPr lang="it-IT" dirty="0" smtClean="0"/>
              <a:t>-distinta base</a:t>
            </a:r>
          </a:p>
          <a:p>
            <a:r>
              <a:rPr lang="it-IT" dirty="0" smtClean="0"/>
              <a:t>-vendite ( ordini web)</a:t>
            </a:r>
          </a:p>
          <a:p>
            <a:r>
              <a:rPr lang="it-IT" dirty="0" smtClean="0"/>
              <a:t>-conferma ordine è posizionato sopra</a:t>
            </a:r>
            <a:r>
              <a:rPr lang="it-IT" baseline="0" dirty="0" smtClean="0"/>
              <a:t> la freccia ed elaborazione</a:t>
            </a:r>
          </a:p>
          <a:p>
            <a:r>
              <a:rPr lang="it-IT" dirty="0" smtClean="0"/>
              <a:t>-fabbisogni</a:t>
            </a:r>
          </a:p>
          <a:p>
            <a:r>
              <a:rPr lang="it-IT" dirty="0" smtClean="0"/>
              <a:t>-ordini fornitori</a:t>
            </a:r>
          </a:p>
          <a:p>
            <a:r>
              <a:rPr lang="it-IT" dirty="0" smtClean="0"/>
              <a:t>-per lancio di produzione (prelievo </a:t>
            </a:r>
            <a:r>
              <a:rPr lang="it-IT" dirty="0" err="1" smtClean="0"/>
              <a:t>magazzino+ddt+bolla+avanzamento</a:t>
            </a:r>
            <a:r>
              <a:rPr lang="it-IT" dirty="0" smtClean="0"/>
              <a:t> produzione) premere bolla di lavorazione e </a:t>
            </a:r>
            <a:r>
              <a:rPr lang="it-IT" dirty="0" err="1" smtClean="0"/>
              <a:t>bollettone</a:t>
            </a:r>
            <a:endParaRPr lang="it-IT" dirty="0" smtClean="0"/>
          </a:p>
          <a:p>
            <a:r>
              <a:rPr lang="it-IT" dirty="0" smtClean="0"/>
              <a:t>-analisi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chain</a:t>
            </a:r>
            <a:endParaRPr lang="it-IT" dirty="0" smtClean="0"/>
          </a:p>
          <a:p>
            <a:r>
              <a:rPr lang="it-IT" dirty="0" smtClean="0"/>
              <a:t>-processi interni ed esterni</a:t>
            </a:r>
          </a:p>
          <a:p>
            <a:r>
              <a:rPr lang="it-IT" dirty="0" smtClean="0"/>
              <a:t>-tutto il processo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68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Premendo il tasto «prelievo materiali</a:t>
            </a:r>
            <a:r>
              <a:rPr lang="it-IT" baseline="0" dirty="0" smtClean="0"/>
              <a:t> magazzino alla fase» (ultimo tasto) si passa alla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75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20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sopra «avanzamento produzione» vado</a:t>
            </a:r>
            <a:r>
              <a:rPr lang="it-IT" baseline="0" dirty="0" smtClean="0"/>
              <a:t> nella slide successiva</a:t>
            </a:r>
          </a:p>
          <a:p>
            <a:r>
              <a:rPr lang="it-IT" baseline="0" dirty="0" smtClean="0"/>
              <a:t>Cliccando sopra a «note produzione» vado alla diapositiva in cui si vede la consultazione note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34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consulta note si passa alla pagina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738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clicco «analisi parametriche venduto» vado in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70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Premere</a:t>
            </a:r>
            <a:r>
              <a:rPr lang="it-IT" baseline="0" dirty="0" smtClean="0"/>
              <a:t> «consultazione avanzamento ordini web» (tasto centrale) per andare 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729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si preme «stampa»</a:t>
            </a:r>
            <a:r>
              <a:rPr lang="it-IT" baseline="0" dirty="0" smtClean="0"/>
              <a:t> si va alla slide successiva della stampa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58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Tasto da cliccare sopra la doppia freccia che ti porta alla slide successiva dei materiali non in anagrafica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7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Tasto</a:t>
            </a:r>
            <a:r>
              <a:rPr lang="it-IT" baseline="0" dirty="0" smtClean="0"/>
              <a:t> sopra codice componente da cliccare che ti porta alla slide successiva della distinta base di secondo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47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</a:t>
            </a:r>
            <a:r>
              <a:rPr lang="it-IT" baseline="0" dirty="0" smtClean="0"/>
              <a:t> il simbolo del sacchettino di soldi con il dollaro $ si passa alla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16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 sopra autunno inverno 2014/2015</a:t>
            </a:r>
            <a:r>
              <a:rPr lang="it-IT" baseline="0" dirty="0" smtClean="0"/>
              <a:t> (il primo) si va 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50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 si clicca sul tasto «conferma</a:t>
            </a:r>
            <a:r>
              <a:rPr lang="it-IT" baseline="0" dirty="0" smtClean="0"/>
              <a:t> ordine» si va nella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04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Cliccando</a:t>
            </a:r>
            <a:r>
              <a:rPr lang="it-IT" baseline="0" dirty="0" smtClean="0"/>
              <a:t> dentro quadrante rosso si va alla slide successiva in cui si entra dentro la gestione ordine fornitore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87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8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</a:t>
            </a:r>
            <a:r>
              <a:rPr lang="it-IT" baseline="0" dirty="0" smtClean="0"/>
              <a:t> si preme su «stampa bolle lavorazione» si va nella slide successiva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677-37E3-45B6-9487-654C41DC0508}" type="slidenum">
              <a:rPr lang="it-IT" smtClean="0">
                <a:solidFill>
                  <a:prstClr val="black"/>
                </a:solidFill>
              </a:rPr>
              <a:pPr/>
              <a:t>36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4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3.png"/><Relationship Id="rId18" Type="http://schemas.openxmlformats.org/officeDocument/2006/relationships/slide" Target="slide32.xml"/><Relationship Id="rId3" Type="http://schemas.openxmlformats.org/officeDocument/2006/relationships/image" Target="../media/image2.png"/><Relationship Id="rId21" Type="http://schemas.openxmlformats.org/officeDocument/2006/relationships/slide" Target="slide49.xml"/><Relationship Id="rId7" Type="http://schemas.openxmlformats.org/officeDocument/2006/relationships/slide" Target="slide42.xml"/><Relationship Id="rId12" Type="http://schemas.openxmlformats.org/officeDocument/2006/relationships/slide" Target="slide21.xml"/><Relationship Id="rId17" Type="http://schemas.openxmlformats.org/officeDocument/2006/relationships/slide" Target="slide30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.xml"/><Relationship Id="rId5" Type="http://schemas.openxmlformats.org/officeDocument/2006/relationships/slide" Target="slide20.xml"/><Relationship Id="rId15" Type="http://schemas.openxmlformats.org/officeDocument/2006/relationships/slide" Target="slide6.xml"/><Relationship Id="rId23" Type="http://schemas.openxmlformats.org/officeDocument/2006/relationships/image" Target="../media/image1.jpg"/><Relationship Id="rId10" Type="http://schemas.openxmlformats.org/officeDocument/2006/relationships/slide" Target="slide46.xml"/><Relationship Id="rId19" Type="http://schemas.openxmlformats.org/officeDocument/2006/relationships/slide" Target="slide36.xml"/><Relationship Id="rId4" Type="http://schemas.openxmlformats.org/officeDocument/2006/relationships/slide" Target="slide16.xml"/><Relationship Id="rId9" Type="http://schemas.openxmlformats.org/officeDocument/2006/relationships/slide" Target="slide40.xml"/><Relationship Id="rId14" Type="http://schemas.openxmlformats.org/officeDocument/2006/relationships/slide" Target="slide4.xml"/><Relationship Id="rId22" Type="http://schemas.openxmlformats.org/officeDocument/2006/relationships/slide" Target="slide5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4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5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6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emf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1.jp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slide" Target="slide2.xml"/><Relationship Id="rId7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4.png"/><Relationship Id="rId9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emf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37.emf"/><Relationship Id="rId2" Type="http://schemas.openxmlformats.org/officeDocument/2006/relationships/image" Target="../media/image2.png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44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6.JP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emf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37.emf"/><Relationship Id="rId17" Type="http://schemas.openxmlformats.org/officeDocument/2006/relationships/image" Target="../media/image1.jpg"/><Relationship Id="rId2" Type="http://schemas.openxmlformats.org/officeDocument/2006/relationships/image" Target="../media/image2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44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2.JP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5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emf"/><Relationship Id="rId1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37.emf"/><Relationship Id="rId17" Type="http://schemas.openxmlformats.org/officeDocument/2006/relationships/image" Target="../media/image59.png"/><Relationship Id="rId2" Type="http://schemas.openxmlformats.org/officeDocument/2006/relationships/image" Target="../media/image2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44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63.JP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emf"/><Relationship Id="rId1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17" Type="http://schemas.openxmlformats.org/officeDocument/2006/relationships/image" Target="../media/image48.png"/><Relationship Id="rId2" Type="http://schemas.openxmlformats.org/officeDocument/2006/relationships/image" Target="../media/image64.png"/><Relationship Id="rId16" Type="http://schemas.openxmlformats.org/officeDocument/2006/relationships/image" Target="../media/image44.png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65.png"/><Relationship Id="rId4" Type="http://schemas.openxmlformats.org/officeDocument/2006/relationships/slide" Target="slide2.xml"/><Relationship Id="rId9" Type="http://schemas.openxmlformats.org/officeDocument/2006/relationships/image" Target="../media/image25.png"/><Relationship Id="rId1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emf"/><Relationship Id="rId18" Type="http://schemas.openxmlformats.org/officeDocument/2006/relationships/image" Target="../media/image59.png"/><Relationship Id="rId3" Type="http://schemas.openxmlformats.org/officeDocument/2006/relationships/image" Target="../media/image2.png"/><Relationship Id="rId21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17" Type="http://schemas.openxmlformats.org/officeDocument/2006/relationships/image" Target="../media/image48.png"/><Relationship Id="rId2" Type="http://schemas.openxmlformats.org/officeDocument/2006/relationships/image" Target="../media/image64.png"/><Relationship Id="rId16" Type="http://schemas.openxmlformats.org/officeDocument/2006/relationships/image" Target="../media/image44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65.png"/><Relationship Id="rId4" Type="http://schemas.openxmlformats.org/officeDocument/2006/relationships/slide" Target="slide2.xml"/><Relationship Id="rId9" Type="http://schemas.openxmlformats.org/officeDocument/2006/relationships/image" Target="../media/image25.png"/><Relationship Id="rId14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4206698"/>
            <a:ext cx="7766936" cy="8610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 System for the manufacturing sector,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leather goods, footwear and components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89" y="528637"/>
            <a:ext cx="44386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057812" y="2807640"/>
            <a:ext cx="245190" cy="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432955" y="973363"/>
            <a:ext cx="8409709" cy="5748825"/>
            <a:chOff x="432955" y="973363"/>
            <a:chExt cx="8409709" cy="574882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55" y="973363"/>
              <a:ext cx="8409709" cy="5748825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3982453" y="3152274"/>
              <a:ext cx="493294" cy="120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5309755" y="1891145"/>
            <a:ext cx="4966853" cy="854150"/>
            <a:chOff x="5309755" y="1891145"/>
            <a:chExt cx="4966853" cy="854150"/>
          </a:xfrm>
        </p:grpSpPr>
        <p:sp>
          <p:nvSpPr>
            <p:cNvPr id="8" name="Callout 1 7"/>
            <p:cNvSpPr/>
            <p:nvPr/>
          </p:nvSpPr>
          <p:spPr>
            <a:xfrm>
              <a:off x="5309755" y="1891145"/>
              <a:ext cx="3148445" cy="685800"/>
            </a:xfrm>
            <a:prstGeom prst="borderCallout1">
              <a:avLst>
                <a:gd name="adj1" fmla="val 46023"/>
                <a:gd name="adj2" fmla="val 100578"/>
                <a:gd name="adj3" fmla="val 68561"/>
                <a:gd name="adj4" fmla="val 117443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8967354" y="2098964"/>
              <a:ext cx="1309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QUICK SUMMARY</a:t>
              </a:r>
              <a:endParaRPr lang="it-IT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642264" y="3650413"/>
            <a:ext cx="4808439" cy="1089483"/>
            <a:chOff x="5642264" y="3650413"/>
            <a:chExt cx="4808439" cy="1089483"/>
          </a:xfrm>
        </p:grpSpPr>
        <p:sp>
          <p:nvSpPr>
            <p:cNvPr id="10" name="Callout 1 9"/>
            <p:cNvSpPr/>
            <p:nvPr/>
          </p:nvSpPr>
          <p:spPr>
            <a:xfrm>
              <a:off x="5642264" y="4500905"/>
              <a:ext cx="1548245" cy="238991"/>
            </a:xfrm>
            <a:prstGeom prst="borderCallout1">
              <a:avLst>
                <a:gd name="adj1" fmla="val 57880"/>
                <a:gd name="adj2" fmla="val 101063"/>
                <a:gd name="adj3" fmla="val -235326"/>
                <a:gd name="adj4" fmla="val 218043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8995976" y="3650413"/>
              <a:ext cx="1454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PROTOTYPE</a:t>
              </a:r>
            </a:p>
            <a:p>
              <a:r>
                <a:rPr lang="it-IT" dirty="0" smtClean="0"/>
                <a:t>CODE </a:t>
              </a:r>
            </a:p>
          </p:txBody>
        </p:sp>
      </p:grpSp>
      <p:sp>
        <p:nvSpPr>
          <p:cNvPr id="4" name="Rettangolo 3"/>
          <p:cNvSpPr/>
          <p:nvPr/>
        </p:nvSpPr>
        <p:spPr>
          <a:xfrm>
            <a:off x="6444867" y="2807640"/>
            <a:ext cx="561861" cy="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991339" y="3650413"/>
            <a:ext cx="773018" cy="150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3982453" y="3676597"/>
            <a:ext cx="561861" cy="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2664246" y="1489123"/>
            <a:ext cx="1687417" cy="86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37619" y="1500138"/>
            <a:ext cx="1895349" cy="86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1278082" y="320307"/>
            <a:ext cx="3382053" cy="1144811"/>
            <a:chOff x="1278082" y="320307"/>
            <a:chExt cx="3382053" cy="1144811"/>
          </a:xfrm>
        </p:grpSpPr>
        <p:sp>
          <p:nvSpPr>
            <p:cNvPr id="5" name="Callout 1 4"/>
            <p:cNvSpPr/>
            <p:nvPr/>
          </p:nvSpPr>
          <p:spPr>
            <a:xfrm>
              <a:off x="1278082" y="1184564"/>
              <a:ext cx="2317173" cy="280554"/>
            </a:xfrm>
            <a:prstGeom prst="borderCallout1">
              <a:avLst>
                <a:gd name="adj1" fmla="val 3935"/>
                <a:gd name="adj2" fmla="val 28438"/>
                <a:gd name="adj3" fmla="val -235649"/>
                <a:gd name="adj4" fmla="val 6704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785388" y="320307"/>
              <a:ext cx="187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QUICK BUTTONS</a:t>
              </a: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3050608" y="2223356"/>
            <a:ext cx="1301055" cy="54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875476" y="2220788"/>
            <a:ext cx="1054871" cy="56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500928" y="594447"/>
            <a:ext cx="8653464" cy="5915454"/>
            <a:chOff x="500928" y="594447"/>
            <a:chExt cx="8653464" cy="5915454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28" y="594447"/>
              <a:ext cx="8653464" cy="5915454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4162926" y="2815389"/>
              <a:ext cx="493295" cy="132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>
            <a:hlinkClick r:id="" action="ppaction://hlinkshowjump?jump=nextslide"/>
          </p:cNvPr>
          <p:cNvSpPr/>
          <p:nvPr/>
        </p:nvSpPr>
        <p:spPr>
          <a:xfrm>
            <a:off x="1952739" y="5980144"/>
            <a:ext cx="1381991" cy="2805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4985448" y="4534790"/>
            <a:ext cx="6339735" cy="1725909"/>
            <a:chOff x="4925291" y="3386418"/>
            <a:chExt cx="6339735" cy="1725909"/>
          </a:xfrm>
        </p:grpSpPr>
        <p:sp>
          <p:nvSpPr>
            <p:cNvPr id="18" name="Callout 1 17"/>
            <p:cNvSpPr/>
            <p:nvPr/>
          </p:nvSpPr>
          <p:spPr>
            <a:xfrm>
              <a:off x="4925291" y="4083627"/>
              <a:ext cx="374073" cy="1028700"/>
            </a:xfrm>
            <a:prstGeom prst="borderCallout1">
              <a:avLst>
                <a:gd name="adj1" fmla="val 40972"/>
                <a:gd name="adj2" fmla="val 97222"/>
                <a:gd name="adj3" fmla="val -41035"/>
                <a:gd name="adj4" fmla="val 1169999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9124499" y="3386418"/>
              <a:ext cx="2140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GROUPING OF SIZES</a:t>
              </a:r>
            </a:p>
          </p:txBody>
        </p:sp>
      </p:grpSp>
      <p:sp>
        <p:nvSpPr>
          <p:cNvPr id="2" name="Rettangolo 1"/>
          <p:cNvSpPr/>
          <p:nvPr/>
        </p:nvSpPr>
        <p:spPr>
          <a:xfrm>
            <a:off x="6720289" y="2478795"/>
            <a:ext cx="550844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233709" y="3380342"/>
            <a:ext cx="1456063" cy="112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25276" y="1110867"/>
            <a:ext cx="1819619" cy="145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172342" y="3366232"/>
            <a:ext cx="550844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769243" y="1117294"/>
            <a:ext cx="1758690" cy="138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172858" y="1852727"/>
            <a:ext cx="1355075" cy="130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3172858" y="2023121"/>
            <a:ext cx="1355075" cy="130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1966197" y="1852726"/>
            <a:ext cx="1085476" cy="130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1980123" y="2023121"/>
            <a:ext cx="1085476" cy="130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4600" y="408060"/>
            <a:ext cx="447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LEVEL BOM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00846" y="808280"/>
            <a:ext cx="8653464" cy="5912777"/>
            <a:chOff x="400846" y="808280"/>
            <a:chExt cx="8653464" cy="59127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46" y="808280"/>
              <a:ext cx="8653464" cy="5912777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4066674" y="3056021"/>
              <a:ext cx="517358" cy="108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6621137" y="2699133"/>
            <a:ext cx="572877" cy="99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134559" y="3602517"/>
            <a:ext cx="1456063" cy="84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066674" y="3587827"/>
            <a:ext cx="572877" cy="99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981898" y="2078752"/>
            <a:ext cx="1347731" cy="99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737086" y="1559752"/>
            <a:ext cx="1456063" cy="84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867358" y="2078751"/>
            <a:ext cx="1347731" cy="99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841652" y="1555802"/>
            <a:ext cx="758330" cy="99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09599" y="1311035"/>
            <a:ext cx="1825129" cy="18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689945" y="1301387"/>
            <a:ext cx="1825129" cy="18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/>
          <p:cNvGrpSpPr/>
          <p:nvPr/>
        </p:nvGrpSpPr>
        <p:grpSpPr>
          <a:xfrm>
            <a:off x="4884204" y="3745735"/>
            <a:ext cx="2568954" cy="2478795"/>
            <a:chOff x="4884204" y="3745735"/>
            <a:chExt cx="2568954" cy="2478795"/>
          </a:xfrm>
        </p:grpSpPr>
        <p:sp>
          <p:nvSpPr>
            <p:cNvPr id="16" name="Parentesi graffa chiusa 15"/>
            <p:cNvSpPr/>
            <p:nvPr/>
          </p:nvSpPr>
          <p:spPr>
            <a:xfrm>
              <a:off x="4884204" y="3745735"/>
              <a:ext cx="646263" cy="2478795"/>
            </a:xfrm>
            <a:prstGeom prst="rightBrac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530467" y="4682881"/>
              <a:ext cx="1922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PRODUCTION</a:t>
              </a:r>
            </a:p>
            <a:p>
              <a:r>
                <a:rPr lang="it-IT" dirty="0" smtClean="0"/>
                <a:t>PROCESS</a:t>
              </a:r>
              <a:endParaRPr lang="it-IT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361031" y="494617"/>
            <a:ext cx="8743918" cy="5986287"/>
            <a:chOff x="361031" y="494617"/>
            <a:chExt cx="8743918" cy="5986287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31" y="494617"/>
              <a:ext cx="8743918" cy="5986287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6643171" y="2407668"/>
              <a:ext cx="583894" cy="1262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93057" y="1015561"/>
              <a:ext cx="1523029" cy="1502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2674299" y="1003539"/>
              <a:ext cx="1856160" cy="1622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850833" y="1762698"/>
              <a:ext cx="779398" cy="14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2735947" y="1759026"/>
              <a:ext cx="2334814" cy="146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708942" y="1228246"/>
              <a:ext cx="2334814" cy="146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1828110" y="1221075"/>
              <a:ext cx="779398" cy="14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32" name="Gruppo 31"/>
          <p:cNvGrpSpPr/>
          <p:nvPr/>
        </p:nvGrpSpPr>
        <p:grpSpPr>
          <a:xfrm>
            <a:off x="5070761" y="3605645"/>
            <a:ext cx="2514600" cy="2717656"/>
            <a:chOff x="5070761" y="3605645"/>
            <a:chExt cx="2514600" cy="2717656"/>
          </a:xfrm>
        </p:grpSpPr>
        <p:sp>
          <p:nvSpPr>
            <p:cNvPr id="5" name="Parentesi graffa chiusa 4"/>
            <p:cNvSpPr/>
            <p:nvPr/>
          </p:nvSpPr>
          <p:spPr>
            <a:xfrm>
              <a:off x="5070761" y="3605645"/>
              <a:ext cx="363682" cy="2717656"/>
            </a:xfrm>
            <a:prstGeom prst="rightBrace">
              <a:avLst>
                <a:gd name="adj1" fmla="val 8333"/>
                <a:gd name="adj2" fmla="val 5038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434443" y="4641307"/>
              <a:ext cx="2150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PRODUCTIVE</a:t>
              </a:r>
            </a:p>
            <a:p>
              <a:r>
                <a:rPr lang="it-IT" dirty="0" smtClean="0"/>
                <a:t>PROCESS</a:t>
              </a:r>
              <a:endParaRPr lang="it-IT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61031" y="480537"/>
            <a:ext cx="8985865" cy="5996438"/>
            <a:chOff x="307299" y="484466"/>
            <a:chExt cx="8985865" cy="5996438"/>
          </a:xfrm>
        </p:grpSpPr>
        <p:grpSp>
          <p:nvGrpSpPr>
            <p:cNvPr id="9" name="Gruppo 8"/>
            <p:cNvGrpSpPr/>
            <p:nvPr/>
          </p:nvGrpSpPr>
          <p:grpSpPr>
            <a:xfrm>
              <a:off x="307299" y="484466"/>
              <a:ext cx="8985865" cy="5996438"/>
              <a:chOff x="361030" y="484466"/>
              <a:chExt cx="8985865" cy="5996438"/>
            </a:xfrm>
          </p:grpSpPr>
          <p:grpSp>
            <p:nvGrpSpPr>
              <p:cNvPr id="8" name="Gruppo 7"/>
              <p:cNvGrpSpPr/>
              <p:nvPr/>
            </p:nvGrpSpPr>
            <p:grpSpPr>
              <a:xfrm>
                <a:off x="361030" y="484466"/>
                <a:ext cx="8985865" cy="5996438"/>
                <a:chOff x="361030" y="484466"/>
                <a:chExt cx="8985865" cy="5996438"/>
              </a:xfrm>
            </p:grpSpPr>
            <p:sp>
              <p:nvSpPr>
                <p:cNvPr id="4" name="Rettangolo 3"/>
                <p:cNvSpPr/>
                <p:nvPr/>
              </p:nvSpPr>
              <p:spPr>
                <a:xfrm>
                  <a:off x="4105253" y="2803358"/>
                  <a:ext cx="620983" cy="13234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2" name="Immagine 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030" y="484466"/>
                  <a:ext cx="8985865" cy="5996438"/>
                </a:xfrm>
                <a:prstGeom prst="rect">
                  <a:avLst/>
                </a:prstGeom>
              </p:spPr>
            </p:pic>
          </p:grpSp>
          <p:sp>
            <p:nvSpPr>
              <p:cNvPr id="3" name="Rettangolo 2"/>
              <p:cNvSpPr/>
              <p:nvPr/>
            </p:nvSpPr>
            <p:spPr>
              <a:xfrm>
                <a:off x="1894901" y="1784733"/>
                <a:ext cx="1101687" cy="143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1894901" y="1970184"/>
                <a:ext cx="1101687" cy="143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3148988" y="1784732"/>
                <a:ext cx="1381471" cy="1524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3148988" y="1970184"/>
                <a:ext cx="1478096" cy="1689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2783595" y="991519"/>
                <a:ext cx="1746864" cy="1742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586297" y="982337"/>
                <a:ext cx="1914532" cy="2055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6808991" y="2440719"/>
                <a:ext cx="765353" cy="1262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4149449" y="3362859"/>
                <a:ext cx="765353" cy="1262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6267329" y="3381235"/>
                <a:ext cx="1598714" cy="1188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7" name="Rettangolo 26"/>
            <p:cNvSpPr/>
            <p:nvPr/>
          </p:nvSpPr>
          <p:spPr>
            <a:xfrm>
              <a:off x="4095718" y="2803358"/>
              <a:ext cx="576787" cy="13234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2052109" y="2612906"/>
            <a:ext cx="9203720" cy="2577946"/>
            <a:chOff x="2049137" y="2467779"/>
            <a:chExt cx="9203720" cy="2577946"/>
          </a:xfrm>
        </p:grpSpPr>
        <p:sp>
          <p:nvSpPr>
            <p:cNvPr id="43" name="Callout 1 42"/>
            <p:cNvSpPr/>
            <p:nvPr/>
          </p:nvSpPr>
          <p:spPr>
            <a:xfrm>
              <a:off x="2049137" y="3933022"/>
              <a:ext cx="2677099" cy="1112703"/>
            </a:xfrm>
            <a:prstGeom prst="borderCallout1">
              <a:avLst>
                <a:gd name="adj1" fmla="val -1051"/>
                <a:gd name="adj2" fmla="val 70268"/>
                <a:gd name="adj3" fmla="val -104331"/>
                <a:gd name="adj4" fmla="val 27977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9499873" y="2467779"/>
              <a:ext cx="1752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NOTES</a:t>
              </a:r>
            </a:p>
            <a:p>
              <a:r>
                <a:rPr lang="it-IT" dirty="0" smtClean="0"/>
                <a:t>ON </a:t>
              </a:r>
              <a:r>
                <a:rPr lang="it-IT" dirty="0" smtClean="0"/>
                <a:t>PHASE</a:t>
              </a:r>
              <a:r>
                <a:rPr lang="it-IT" dirty="0"/>
                <a:t>S</a:t>
              </a:r>
              <a:endParaRPr lang="it-IT" dirty="0" smtClean="0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4987039" y="3987240"/>
            <a:ext cx="5778349" cy="1244906"/>
            <a:chOff x="5006645" y="3866920"/>
            <a:chExt cx="5778349" cy="1244906"/>
          </a:xfrm>
        </p:grpSpPr>
        <p:sp>
          <p:nvSpPr>
            <p:cNvPr id="46" name="Ovale 45"/>
            <p:cNvSpPr/>
            <p:nvPr/>
          </p:nvSpPr>
          <p:spPr>
            <a:xfrm>
              <a:off x="5006645" y="3866920"/>
              <a:ext cx="363682" cy="124490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7" name="Connettore 1 46"/>
            <p:cNvCxnSpPr/>
            <p:nvPr/>
          </p:nvCxnSpPr>
          <p:spPr>
            <a:xfrm flipV="1">
              <a:off x="5390374" y="4285561"/>
              <a:ext cx="4109499" cy="3557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9433252" y="4041142"/>
              <a:ext cx="1351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5 images</a:t>
              </a:r>
            </a:p>
            <a:p>
              <a:pPr algn="ctr"/>
              <a:r>
                <a:rPr lang="it-IT" dirty="0" smtClean="0"/>
                <a:t>+</a:t>
              </a:r>
            </a:p>
            <a:p>
              <a:pPr algn="ctr"/>
              <a:r>
                <a:rPr lang="it-IT" dirty="0" smtClean="0"/>
                <a:t>1 video</a:t>
              </a:r>
              <a:endParaRPr lang="it-IT" dirty="0"/>
            </a:p>
          </p:txBody>
        </p:sp>
      </p:grpSp>
      <p:pic>
        <p:nvPicPr>
          <p:cNvPr id="49" name="Immagin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373498" y="447610"/>
            <a:ext cx="9008484" cy="6011532"/>
            <a:chOff x="373498" y="447610"/>
            <a:chExt cx="9008484" cy="601153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98" y="447610"/>
              <a:ext cx="9008484" cy="6011532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1930400" y="1761067"/>
              <a:ext cx="1128889" cy="1354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3166533" y="1761067"/>
              <a:ext cx="1449658" cy="1354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166533" y="1969911"/>
              <a:ext cx="1449658" cy="1354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1930400" y="1958622"/>
              <a:ext cx="1128889" cy="1354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92666" y="965201"/>
              <a:ext cx="1924756" cy="16368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761519" y="965201"/>
              <a:ext cx="1924756" cy="16368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" name="Rettangolo 2"/>
            <p:cNvSpPr/>
            <p:nvPr/>
          </p:nvSpPr>
          <p:spPr>
            <a:xfrm>
              <a:off x="6863644" y="2427111"/>
              <a:ext cx="575734" cy="101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178275" y="2794000"/>
              <a:ext cx="575734" cy="101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310487" y="3351776"/>
              <a:ext cx="1603023" cy="1026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189564" y="3351776"/>
              <a:ext cx="575734" cy="101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BOM </a:t>
            </a:r>
            <a:r>
              <a:rPr lang="it-IT" dirty="0" err="1" smtClean="0"/>
              <a:t>Cost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0374" y="1651016"/>
            <a:ext cx="1619250" cy="10668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231354" y="1020431"/>
            <a:ext cx="10993220" cy="5032543"/>
            <a:chOff x="231354" y="1020431"/>
            <a:chExt cx="10993220" cy="503254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" y="1020431"/>
              <a:ext cx="10993220" cy="5032543"/>
            </a:xfrm>
            <a:prstGeom prst="rect">
              <a:avLst/>
            </a:prstGeom>
          </p:spPr>
        </p:pic>
        <p:sp>
          <p:nvSpPr>
            <p:cNvPr id="11" name="Rettangolo arrotondato 10"/>
            <p:cNvSpPr/>
            <p:nvPr/>
          </p:nvSpPr>
          <p:spPr>
            <a:xfrm>
              <a:off x="242371" y="3128789"/>
              <a:ext cx="1200839" cy="28643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1020431"/>
            <a:ext cx="10982203" cy="5226677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3513571" y="252580"/>
            <a:ext cx="3635568" cy="3857520"/>
            <a:chOff x="4483056" y="394991"/>
            <a:chExt cx="3635568" cy="3857520"/>
          </a:xfrm>
        </p:grpSpPr>
        <p:sp>
          <p:nvSpPr>
            <p:cNvPr id="8" name="Callout 1 7"/>
            <p:cNvSpPr/>
            <p:nvPr/>
          </p:nvSpPr>
          <p:spPr>
            <a:xfrm>
              <a:off x="6929610" y="2622014"/>
              <a:ext cx="1145754" cy="1630497"/>
            </a:xfrm>
            <a:prstGeom prst="borderCallout1">
              <a:avLst>
                <a:gd name="adj1" fmla="val -169"/>
                <a:gd name="adj2" fmla="val 35898"/>
                <a:gd name="adj3" fmla="val -97635"/>
                <a:gd name="adj4" fmla="val -60449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483056" y="394991"/>
              <a:ext cx="3635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CUSTOM FUNCTIONALITY PER WORKSTATION</a:t>
              </a:r>
              <a:endParaRPr lang="it-IT" dirty="0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49976" y="1311007"/>
            <a:ext cx="187287" cy="22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" action="ppaction://hlinkshowjump?jump=nextslide"/>
          </p:cNvPr>
          <p:cNvSpPr/>
          <p:nvPr/>
        </p:nvSpPr>
        <p:spPr>
          <a:xfrm>
            <a:off x="3249976" y="1299990"/>
            <a:ext cx="187287" cy="2203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209319" y="1036846"/>
            <a:ext cx="10979271" cy="5211549"/>
            <a:chOff x="209319" y="1036846"/>
            <a:chExt cx="10979271" cy="5211549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19" y="1036846"/>
              <a:ext cx="10979271" cy="5211549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3227942" y="2225407"/>
              <a:ext cx="672029" cy="1322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899971" y="2225406"/>
              <a:ext cx="1961002" cy="13220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899971" y="1806765"/>
              <a:ext cx="1961002" cy="13220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137971" y="1804929"/>
              <a:ext cx="762000" cy="13404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199701" y="1595008"/>
              <a:ext cx="1237562" cy="18477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899971" y="1582814"/>
              <a:ext cx="2159306" cy="1969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7414352" y="2168485"/>
              <a:ext cx="517793" cy="12302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ttangolo 9">
            <a:hlinkClick r:id="" action="ppaction://hlinkshowjump?jump=nextslide"/>
          </p:cNvPr>
          <p:cNvSpPr/>
          <p:nvPr/>
        </p:nvSpPr>
        <p:spPr>
          <a:xfrm>
            <a:off x="3762259" y="1352636"/>
            <a:ext cx="187287" cy="2203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49976" y="1311007"/>
            <a:ext cx="187287" cy="22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242371" y="1069898"/>
            <a:ext cx="10957410" cy="5201172"/>
            <a:chOff x="242371" y="1036847"/>
            <a:chExt cx="10957410" cy="520117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1" y="1036847"/>
              <a:ext cx="10957410" cy="5201172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2721166" y="1608464"/>
              <a:ext cx="1145754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4437960" y="1608464"/>
              <a:ext cx="2117075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37960" y="1795751"/>
              <a:ext cx="2117075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437959" y="2187408"/>
              <a:ext cx="2117075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723701" y="1795751"/>
              <a:ext cx="714258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723701" y="2187408"/>
              <a:ext cx="714258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919289" y="2171443"/>
              <a:ext cx="714258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645220" y="4344915"/>
              <a:ext cx="714258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5622272" y="4212713"/>
              <a:ext cx="714258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622272" y="4044269"/>
              <a:ext cx="714258" cy="132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86480"/>
            <a:ext cx="8596668" cy="106042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International Sales/</a:t>
            </a:r>
            <a:br>
              <a:rPr lang="it-IT" dirty="0" smtClean="0"/>
            </a:br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Orders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112" y="155423"/>
            <a:ext cx="8596668" cy="97946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WearUp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Production </a:t>
            </a:r>
            <a:r>
              <a:rPr lang="it-IT" dirty="0" err="1" smtClean="0"/>
              <a:t>Workflow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tangolo 6">
            <a:hlinkClick r:id="rId4" action="ppaction://hlinksldjump"/>
          </p:cNvPr>
          <p:cNvSpPr/>
          <p:nvPr/>
        </p:nvSpPr>
        <p:spPr>
          <a:xfrm>
            <a:off x="4946573" y="1586429"/>
            <a:ext cx="683046" cy="95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rId5" action="ppaction://hlinksldjump"/>
          </p:cNvPr>
          <p:cNvSpPr/>
          <p:nvPr/>
        </p:nvSpPr>
        <p:spPr>
          <a:xfrm>
            <a:off x="6323682" y="1421176"/>
            <a:ext cx="2886419" cy="1244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hlinkClick r:id="rId6" action="ppaction://hlinksldjump"/>
          </p:cNvPr>
          <p:cNvSpPr/>
          <p:nvPr/>
        </p:nvSpPr>
        <p:spPr>
          <a:xfrm>
            <a:off x="7976212" y="3822853"/>
            <a:ext cx="1542361" cy="10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hlinkClick r:id="rId7" action="ppaction://hlinksldjump"/>
          </p:cNvPr>
          <p:cNvSpPr/>
          <p:nvPr/>
        </p:nvSpPr>
        <p:spPr>
          <a:xfrm>
            <a:off x="6918593" y="2853369"/>
            <a:ext cx="837282" cy="771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hlinkClick r:id="rId8" action="ppaction://hlinksldjump"/>
          </p:cNvPr>
          <p:cNvSpPr/>
          <p:nvPr/>
        </p:nvSpPr>
        <p:spPr>
          <a:xfrm>
            <a:off x="6907576" y="4043190"/>
            <a:ext cx="870332" cy="71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rId9" action="ppaction://hlinksldjump"/>
          </p:cNvPr>
          <p:cNvSpPr/>
          <p:nvPr/>
        </p:nvSpPr>
        <p:spPr>
          <a:xfrm>
            <a:off x="6918593" y="5155894"/>
            <a:ext cx="837282" cy="70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10" action="ppaction://hlinksldjump"/>
          </p:cNvPr>
          <p:cNvSpPr/>
          <p:nvPr/>
        </p:nvSpPr>
        <p:spPr>
          <a:xfrm>
            <a:off x="5420299" y="3624549"/>
            <a:ext cx="903383" cy="152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hlinkClick r:id="rId11" action="ppaction://hlinksldjump"/>
          </p:cNvPr>
          <p:cNvSpPr/>
          <p:nvPr/>
        </p:nvSpPr>
        <p:spPr>
          <a:xfrm>
            <a:off x="720112" y="1219028"/>
            <a:ext cx="1141739" cy="1535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hlinkClick r:id="rId12" action="ppaction://hlinksldjump"/>
          </p:cNvPr>
          <p:cNvSpPr/>
          <p:nvPr/>
        </p:nvSpPr>
        <p:spPr>
          <a:xfrm>
            <a:off x="6477918" y="1421176"/>
            <a:ext cx="3040655" cy="1123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hlinkClick r:id="rId5" action="ppaction://hlinksldjump"/>
          </p:cNvPr>
          <p:cNvSpPr/>
          <p:nvPr/>
        </p:nvSpPr>
        <p:spPr>
          <a:xfrm>
            <a:off x="8747393" y="2544896"/>
            <a:ext cx="1049936" cy="991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891" y="1134889"/>
            <a:ext cx="9414558" cy="5100657"/>
          </a:xfrm>
          <a:prstGeom prst="rect">
            <a:avLst/>
          </a:prstGeom>
        </p:spPr>
      </p:pic>
      <p:sp>
        <p:nvSpPr>
          <p:cNvPr id="4" name="Rettangolo 3">
            <a:hlinkClick r:id="rId14" action="ppaction://hlinksldjump"/>
          </p:cNvPr>
          <p:cNvSpPr/>
          <p:nvPr/>
        </p:nvSpPr>
        <p:spPr>
          <a:xfrm>
            <a:off x="720112" y="1134889"/>
            <a:ext cx="932418" cy="141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hlinkClick r:id="rId15" action="ppaction://hlinksldjump"/>
          </p:cNvPr>
          <p:cNvSpPr/>
          <p:nvPr/>
        </p:nvSpPr>
        <p:spPr>
          <a:xfrm>
            <a:off x="2247441" y="1421176"/>
            <a:ext cx="694063" cy="87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hlinkClick r:id="rId16" action="ppaction://hlinksldjump"/>
          </p:cNvPr>
          <p:cNvSpPr/>
          <p:nvPr/>
        </p:nvSpPr>
        <p:spPr>
          <a:xfrm>
            <a:off x="3591499" y="1421176"/>
            <a:ext cx="683046" cy="92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Click r:id="rId4" action="ppaction://hlinksldjump"/>
          </p:cNvPr>
          <p:cNvSpPr/>
          <p:nvPr/>
        </p:nvSpPr>
        <p:spPr>
          <a:xfrm>
            <a:off x="4946573" y="1421176"/>
            <a:ext cx="914400" cy="1046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hlinkClick r:id="rId5" action="ppaction://hlinksldjump"/>
          </p:cNvPr>
          <p:cNvSpPr/>
          <p:nvPr/>
        </p:nvSpPr>
        <p:spPr>
          <a:xfrm>
            <a:off x="6610120" y="1219028"/>
            <a:ext cx="1564396" cy="124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hlinkClick r:id="rId6" action="ppaction://hlinksldjump"/>
          </p:cNvPr>
          <p:cNvSpPr/>
          <p:nvPr/>
        </p:nvSpPr>
        <p:spPr>
          <a:xfrm>
            <a:off x="8372819" y="1421176"/>
            <a:ext cx="1575412" cy="3580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hlinkClick r:id="rId17" action="ppaction://hlinksldjump"/>
          </p:cNvPr>
          <p:cNvSpPr/>
          <p:nvPr/>
        </p:nvSpPr>
        <p:spPr>
          <a:xfrm>
            <a:off x="7039778" y="2754217"/>
            <a:ext cx="1255923" cy="782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hlinkClick r:id="rId18" action="ppaction://hlinksldjump"/>
          </p:cNvPr>
          <p:cNvSpPr/>
          <p:nvPr/>
        </p:nvSpPr>
        <p:spPr>
          <a:xfrm>
            <a:off x="7127913" y="3811836"/>
            <a:ext cx="1046603" cy="947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hlinkClick r:id="rId19" action="ppaction://hlinksldjump"/>
          </p:cNvPr>
          <p:cNvSpPr/>
          <p:nvPr/>
        </p:nvSpPr>
        <p:spPr>
          <a:xfrm>
            <a:off x="7127913" y="4902506"/>
            <a:ext cx="1046603" cy="115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hlinkClick r:id="rId20" action="ppaction://hlinksldjump"/>
          </p:cNvPr>
          <p:cNvSpPr/>
          <p:nvPr/>
        </p:nvSpPr>
        <p:spPr>
          <a:xfrm>
            <a:off x="5629619" y="3547431"/>
            <a:ext cx="980501" cy="161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hlinkClick r:id="rId21" action="ppaction://hlinksldjump"/>
          </p:cNvPr>
          <p:cNvSpPr/>
          <p:nvPr/>
        </p:nvSpPr>
        <p:spPr>
          <a:xfrm>
            <a:off x="1861851" y="2985571"/>
            <a:ext cx="3558448" cy="2875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hlinkClick r:id="rId22" action="ppaction://hlinksldjump"/>
          </p:cNvPr>
          <p:cNvSpPr/>
          <p:nvPr/>
        </p:nvSpPr>
        <p:spPr>
          <a:xfrm>
            <a:off x="377891" y="3766734"/>
            <a:ext cx="1153454" cy="2667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Orders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0" y="1394585"/>
            <a:ext cx="9627898" cy="4657300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343510" y="1246910"/>
            <a:ext cx="10196869" cy="4804976"/>
            <a:chOff x="343510" y="1246910"/>
            <a:chExt cx="10196869" cy="4804976"/>
          </a:xfrm>
        </p:grpSpPr>
        <p:grpSp>
          <p:nvGrpSpPr>
            <p:cNvPr id="8" name="Gruppo 7"/>
            <p:cNvGrpSpPr/>
            <p:nvPr/>
          </p:nvGrpSpPr>
          <p:grpSpPr>
            <a:xfrm>
              <a:off x="343510" y="1246910"/>
              <a:ext cx="10196869" cy="4804976"/>
              <a:chOff x="343510" y="1246910"/>
              <a:chExt cx="10196869" cy="4804976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510" y="1246910"/>
                <a:ext cx="10196869" cy="4804976"/>
              </a:xfrm>
              <a:prstGeom prst="rect">
                <a:avLst/>
              </a:prstGeom>
            </p:spPr>
          </p:pic>
          <p:sp>
            <p:nvSpPr>
              <p:cNvPr id="4" name="Rettangolo 3"/>
              <p:cNvSpPr/>
              <p:nvPr/>
            </p:nvSpPr>
            <p:spPr>
              <a:xfrm>
                <a:off x="6510969" y="1972019"/>
                <a:ext cx="892366" cy="1211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6953480" y="3162828"/>
                <a:ext cx="178106" cy="457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6386112" y="3877937"/>
                <a:ext cx="1017223" cy="771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6681731" y="4797846"/>
                <a:ext cx="721604" cy="936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2886420" y="3096727"/>
                <a:ext cx="132202" cy="1111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2908454" y="4042342"/>
                <a:ext cx="132202" cy="1111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Rettangolo arrotondato 14">
              <a:hlinkClick r:id="" action="ppaction://hlinkshowjump?jump=nextslide"/>
            </p:cNvPr>
            <p:cNvSpPr/>
            <p:nvPr/>
          </p:nvSpPr>
          <p:spPr>
            <a:xfrm>
              <a:off x="2886419" y="2104222"/>
              <a:ext cx="1509311" cy="2093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66102" y="2324559"/>
            <a:ext cx="1487276" cy="1839817"/>
            <a:chOff x="66102" y="2324559"/>
            <a:chExt cx="1487276" cy="1839817"/>
          </a:xfrm>
        </p:grpSpPr>
        <p:sp>
          <p:nvSpPr>
            <p:cNvPr id="5" name="Parentesi graffa aperta 4"/>
            <p:cNvSpPr/>
            <p:nvPr/>
          </p:nvSpPr>
          <p:spPr>
            <a:xfrm>
              <a:off x="1355075" y="2324559"/>
              <a:ext cx="198303" cy="1839817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6102" y="2921301"/>
              <a:ext cx="1288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PRODUCTS TYPES</a:t>
              </a:r>
              <a:endParaRPr lang="it-IT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666085" y="5774997"/>
            <a:ext cx="7430419" cy="594470"/>
            <a:chOff x="2666085" y="5774997"/>
            <a:chExt cx="7430419" cy="594470"/>
          </a:xfrm>
        </p:grpSpPr>
        <p:sp>
          <p:nvSpPr>
            <p:cNvPr id="10" name="Parentesi graffa aperta 9"/>
            <p:cNvSpPr/>
            <p:nvPr/>
          </p:nvSpPr>
          <p:spPr>
            <a:xfrm rot="16200000">
              <a:off x="6244663" y="2196419"/>
              <a:ext cx="273263" cy="7430419"/>
            </a:xfrm>
            <a:prstGeom prst="leftBrace">
              <a:avLst>
                <a:gd name="adj1" fmla="val 8333"/>
                <a:gd name="adj2" fmla="val 5029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244029" y="6000135"/>
              <a:ext cx="2456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CATALOG’S MODELS</a:t>
              </a:r>
              <a:endParaRPr lang="it-IT" dirty="0"/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66" y="1159509"/>
            <a:ext cx="9319130" cy="4615487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 flipH="1">
            <a:off x="1970314" y="2754086"/>
            <a:ext cx="2122715" cy="2803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02251" y="5373006"/>
            <a:ext cx="208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DRAG AND DROP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3592286" y="1600200"/>
            <a:ext cx="1077685" cy="1153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8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8470" y="686643"/>
            <a:ext cx="218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ORDER SUMMARY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7" y="1160716"/>
            <a:ext cx="10157552" cy="4923141"/>
          </a:xfrm>
          <a:prstGeom prst="rect">
            <a:avLst/>
          </a:prstGeom>
        </p:spPr>
      </p:pic>
      <p:sp>
        <p:nvSpPr>
          <p:cNvPr id="10" name="Rettangolo 9">
            <a:hlinkClick r:id="" action="ppaction://hlinkshowjump?jump=nextslide"/>
          </p:cNvPr>
          <p:cNvSpPr/>
          <p:nvPr/>
        </p:nvSpPr>
        <p:spPr>
          <a:xfrm>
            <a:off x="2199697" y="1160716"/>
            <a:ext cx="1057622" cy="3045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1023369"/>
            <a:ext cx="10248165" cy="49587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8" y="1154772"/>
            <a:ext cx="10003315" cy="48527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49286" y="5018315"/>
            <a:ext cx="15784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19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28810"/>
            <a:ext cx="8596668" cy="71809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Orders</a:t>
            </a:r>
            <a:r>
              <a:rPr lang="it-IT" dirty="0" smtClean="0"/>
              <a:t> </a:t>
            </a:r>
            <a:r>
              <a:rPr lang="it-IT" dirty="0" err="1" smtClean="0"/>
              <a:t>Confirmation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5849" y="4105023"/>
            <a:ext cx="1876425" cy="12096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Orders</a:t>
            </a:r>
            <a:r>
              <a:rPr lang="it-IT" dirty="0" smtClean="0"/>
              <a:t> </a:t>
            </a:r>
            <a:r>
              <a:rPr lang="it-IT" dirty="0" err="1" smtClean="0"/>
              <a:t>Confirmation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8" y="1509311"/>
            <a:ext cx="9680798" cy="4589146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4635737" y="1719943"/>
            <a:ext cx="2376891" cy="5037488"/>
            <a:chOff x="4673903" y="1585099"/>
            <a:chExt cx="2376891" cy="4929131"/>
          </a:xfrm>
        </p:grpSpPr>
        <p:sp>
          <p:nvSpPr>
            <p:cNvPr id="4" name="Ovale 3"/>
            <p:cNvSpPr/>
            <p:nvPr/>
          </p:nvSpPr>
          <p:spPr>
            <a:xfrm>
              <a:off x="5001657" y="1585099"/>
              <a:ext cx="2049137" cy="10971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>
              <a:stCxn id="4" idx="4"/>
            </p:cNvCxnSpPr>
            <p:nvPr/>
          </p:nvCxnSpPr>
          <p:spPr>
            <a:xfrm flipH="1">
              <a:off x="5883008" y="2682209"/>
              <a:ext cx="143218" cy="30594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4673903" y="5610761"/>
              <a:ext cx="2302526" cy="903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WEB AND MANUAL </a:t>
              </a:r>
              <a:r>
                <a:rPr lang="it-IT" dirty="0" smtClean="0"/>
                <a:t>ORDER CONFIRMATION</a:t>
              </a:r>
              <a:endParaRPr lang="it-IT" dirty="0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0" y="296138"/>
            <a:ext cx="8960954" cy="6114121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466901" y="1200839"/>
            <a:ext cx="2673401" cy="3007605"/>
            <a:chOff x="6466901" y="1200839"/>
            <a:chExt cx="2673401" cy="3007605"/>
          </a:xfrm>
        </p:grpSpPr>
        <p:sp>
          <p:nvSpPr>
            <p:cNvPr id="5" name="Parentesi graffa chiusa 4"/>
            <p:cNvSpPr/>
            <p:nvPr/>
          </p:nvSpPr>
          <p:spPr>
            <a:xfrm>
              <a:off x="6466901" y="1200839"/>
              <a:ext cx="363557" cy="3007605"/>
            </a:xfrm>
            <a:prstGeom prst="rightBrace">
              <a:avLst>
                <a:gd name="adj1" fmla="val 8333"/>
                <a:gd name="adj2" fmla="val 5036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837776" y="2381475"/>
              <a:ext cx="2302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PARAMETRIC </a:t>
              </a:r>
            </a:p>
            <a:p>
              <a:r>
                <a:rPr lang="it-IT" dirty="0" smtClean="0"/>
                <a:t>FILTERS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498270" y="4318612"/>
            <a:ext cx="2872014" cy="1683745"/>
            <a:chOff x="4498270" y="4318612"/>
            <a:chExt cx="2872014" cy="1683745"/>
          </a:xfrm>
        </p:grpSpPr>
        <p:sp>
          <p:nvSpPr>
            <p:cNvPr id="8" name="Parentesi graffa chiusa 7"/>
            <p:cNvSpPr/>
            <p:nvPr/>
          </p:nvSpPr>
          <p:spPr>
            <a:xfrm>
              <a:off x="4498270" y="4318612"/>
              <a:ext cx="294067" cy="1683745"/>
            </a:xfrm>
            <a:prstGeom prst="rightBrace">
              <a:avLst>
                <a:gd name="adj1" fmla="val 8333"/>
                <a:gd name="adj2" fmla="val 5036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792337" y="4975818"/>
              <a:ext cx="2577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ORDER’S LEVEL</a:t>
              </a:r>
              <a:endParaRPr lang="it-IT" dirty="0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293053" y="225968"/>
            <a:ext cx="9125065" cy="6231752"/>
            <a:chOff x="293053" y="225968"/>
            <a:chExt cx="9125065" cy="623175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53" y="225968"/>
              <a:ext cx="9125065" cy="6231752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1165750" y="5561913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181521" y="4976525"/>
              <a:ext cx="591239" cy="1092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181521" y="4785425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196891" y="3597199"/>
              <a:ext cx="1004374" cy="1296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170505" y="4014467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196891" y="3409911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196890" y="4201067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1170506" y="3816850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196890" y="4398684"/>
              <a:ext cx="5930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185872" y="4576452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1181521" y="5368425"/>
              <a:ext cx="440675" cy="11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28810"/>
            <a:ext cx="8596668" cy="71809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Requirements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5849" y="4105023"/>
            <a:ext cx="1876425" cy="12096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3815" y="2798283"/>
            <a:ext cx="369585" cy="363556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8922" y="2798283"/>
            <a:ext cx="369585" cy="36355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3714" y="2885568"/>
            <a:ext cx="1066800" cy="7429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Shoemaster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974103"/>
            <a:ext cx="11081091" cy="52460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974103"/>
            <a:ext cx="11081091" cy="52529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974103"/>
            <a:ext cx="11081091" cy="52529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974103"/>
            <a:ext cx="11081091" cy="525295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2445748" y="422681"/>
            <a:ext cx="5623166" cy="1428153"/>
            <a:chOff x="1740668" y="33066"/>
            <a:chExt cx="5623166" cy="1428153"/>
          </a:xfrm>
        </p:grpSpPr>
        <p:sp>
          <p:nvSpPr>
            <p:cNvPr id="5" name="Callout 2 4"/>
            <p:cNvSpPr/>
            <p:nvPr/>
          </p:nvSpPr>
          <p:spPr>
            <a:xfrm>
              <a:off x="1740668" y="1251899"/>
              <a:ext cx="1938969" cy="209320"/>
            </a:xfrm>
            <a:prstGeom prst="borderCallout2">
              <a:avLst>
                <a:gd name="adj1" fmla="val -480"/>
                <a:gd name="adj2" fmla="val 61079"/>
                <a:gd name="adj3" fmla="val -493686"/>
                <a:gd name="adj4" fmla="val 61372"/>
                <a:gd name="adj5" fmla="val -492242"/>
                <a:gd name="adj6" fmla="val 7568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166407" y="33066"/>
              <a:ext cx="419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SETTING OF REQUIREMENTS</a:t>
              </a:r>
              <a:endParaRPr lang="it-IT" dirty="0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28810"/>
            <a:ext cx="8596668" cy="71809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Supplier </a:t>
            </a:r>
            <a:r>
              <a:rPr lang="it-IT" dirty="0" err="1" smtClean="0"/>
              <a:t>Orders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5849" y="4105023"/>
            <a:ext cx="1876425" cy="12096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3815" y="2798283"/>
            <a:ext cx="369585" cy="363556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8922" y="2798283"/>
            <a:ext cx="369585" cy="36355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3714" y="2885568"/>
            <a:ext cx="1066800" cy="7429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5626" y="3609481"/>
            <a:ext cx="942975" cy="12763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6" y="991128"/>
            <a:ext cx="10968833" cy="5024522"/>
          </a:xfrm>
          <a:prstGeom prst="rect">
            <a:avLst/>
          </a:prstGeom>
        </p:spPr>
      </p:pic>
      <p:sp>
        <p:nvSpPr>
          <p:cNvPr id="4" name="Rettangolo arrotondato 3">
            <a:hlinkClick r:id="" action="ppaction://hlinkshowjump?jump=nextslide"/>
          </p:cNvPr>
          <p:cNvSpPr/>
          <p:nvPr/>
        </p:nvSpPr>
        <p:spPr>
          <a:xfrm>
            <a:off x="220336" y="2983761"/>
            <a:ext cx="1244907" cy="3855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" y="991127"/>
            <a:ext cx="10981030" cy="5030109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2324558" y="281741"/>
            <a:ext cx="3734718" cy="2406375"/>
            <a:chOff x="3062689" y="193606"/>
            <a:chExt cx="3734718" cy="2406375"/>
          </a:xfrm>
        </p:grpSpPr>
        <p:sp>
          <p:nvSpPr>
            <p:cNvPr id="8" name="Callout 1 7"/>
            <p:cNvSpPr/>
            <p:nvPr/>
          </p:nvSpPr>
          <p:spPr>
            <a:xfrm>
              <a:off x="3062689" y="2049137"/>
              <a:ext cx="925418" cy="550844"/>
            </a:xfrm>
            <a:prstGeom prst="borderCallout1">
              <a:avLst>
                <a:gd name="adj1" fmla="val -5432"/>
                <a:gd name="adj2" fmla="val 67857"/>
                <a:gd name="adj3" fmla="val -294046"/>
                <a:gd name="adj4" fmla="val 11523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076240" y="193606"/>
              <a:ext cx="2721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ORDER’S HEADER CODE</a:t>
              </a:r>
              <a:endParaRPr lang="it-IT" dirty="0"/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" y="1030749"/>
            <a:ext cx="10957963" cy="5194581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3944039" y="5261273"/>
            <a:ext cx="4560983" cy="1596727"/>
            <a:chOff x="3944039" y="5045726"/>
            <a:chExt cx="4560983" cy="1596727"/>
          </a:xfrm>
        </p:grpSpPr>
        <p:sp>
          <p:nvSpPr>
            <p:cNvPr id="5" name="Callout 1 4"/>
            <p:cNvSpPr/>
            <p:nvPr/>
          </p:nvSpPr>
          <p:spPr>
            <a:xfrm>
              <a:off x="3944039" y="5045726"/>
              <a:ext cx="1200837" cy="231354"/>
            </a:xfrm>
            <a:prstGeom prst="borderCallout1">
              <a:avLst>
                <a:gd name="adj1" fmla="val 61608"/>
                <a:gd name="adj2" fmla="val 101282"/>
                <a:gd name="adj3" fmla="val 502976"/>
                <a:gd name="adj4" fmla="val 15878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838940" y="5996122"/>
              <a:ext cx="2666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ORDERED QUANTITY TO SUPPLIER</a:t>
              </a:r>
              <a:endParaRPr lang="it-IT" dirty="0"/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28810"/>
            <a:ext cx="8596668" cy="71809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Production </a:t>
            </a:r>
            <a:r>
              <a:rPr lang="it-IT" dirty="0" err="1" smtClean="0"/>
              <a:t>Launching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5849" y="4105023"/>
            <a:ext cx="1876425" cy="12096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3815" y="2798283"/>
            <a:ext cx="369585" cy="363556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8922" y="2798283"/>
            <a:ext cx="369585" cy="36355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3714" y="2885568"/>
            <a:ext cx="1066800" cy="7429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5626" y="3609481"/>
            <a:ext cx="942975" cy="12763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9725" y="4934448"/>
            <a:ext cx="952500" cy="14287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Job </a:t>
            </a:r>
            <a:r>
              <a:rPr lang="it-IT" dirty="0" err="1" smtClean="0"/>
              <a:t>Sheets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" y="1409404"/>
            <a:ext cx="10278737" cy="4714308"/>
          </a:xfrm>
          <a:prstGeom prst="rect">
            <a:avLst/>
          </a:prstGeom>
        </p:spPr>
      </p:pic>
      <p:sp>
        <p:nvSpPr>
          <p:cNvPr id="8" name="Rettangolo 7">
            <a:hlinkClick r:id="" action="ppaction://hlinkshowjump?jump=nextslide"/>
          </p:cNvPr>
          <p:cNvSpPr/>
          <p:nvPr/>
        </p:nvSpPr>
        <p:spPr>
          <a:xfrm>
            <a:off x="6354898" y="1867904"/>
            <a:ext cx="1729648" cy="82626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6389783" y="2974554"/>
            <a:ext cx="319489" cy="11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4" y="1102520"/>
            <a:ext cx="10472119" cy="47863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4" y="1103679"/>
            <a:ext cx="10472119" cy="4789879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2137274" y="466407"/>
            <a:ext cx="3910986" cy="1731457"/>
            <a:chOff x="484744" y="179969"/>
            <a:chExt cx="3910986" cy="1731457"/>
          </a:xfrm>
        </p:grpSpPr>
        <p:sp>
          <p:nvSpPr>
            <p:cNvPr id="7" name="Callout 1 6"/>
            <p:cNvSpPr/>
            <p:nvPr/>
          </p:nvSpPr>
          <p:spPr>
            <a:xfrm>
              <a:off x="484744" y="1658037"/>
              <a:ext cx="1498294" cy="253389"/>
            </a:xfrm>
            <a:prstGeom prst="borderCallout1">
              <a:avLst>
                <a:gd name="adj1" fmla="val -3125"/>
                <a:gd name="adj2" fmla="val 81238"/>
                <a:gd name="adj3" fmla="val -467797"/>
                <a:gd name="adj4" fmla="val 13795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533879" y="179969"/>
              <a:ext cx="1861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prstClr val="black"/>
                  </a:solidFill>
                </a:rPr>
                <a:t>SEARCHING FILTERS</a:t>
              </a:r>
              <a:endParaRPr lang="it-IT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301650" y="1718630"/>
            <a:ext cx="2809301" cy="4684591"/>
            <a:chOff x="6026227" y="1432193"/>
            <a:chExt cx="2809301" cy="4684591"/>
          </a:xfrm>
        </p:grpSpPr>
        <p:sp>
          <p:nvSpPr>
            <p:cNvPr id="10" name="Callout 1 9"/>
            <p:cNvSpPr/>
            <p:nvPr/>
          </p:nvSpPr>
          <p:spPr>
            <a:xfrm>
              <a:off x="6026227" y="1432193"/>
              <a:ext cx="1333040" cy="319489"/>
            </a:xfrm>
            <a:prstGeom prst="borderCallout1">
              <a:avLst>
                <a:gd name="adj1" fmla="val 111854"/>
                <a:gd name="adj2" fmla="val 56956"/>
                <a:gd name="adj3" fmla="val 1353880"/>
                <a:gd name="adj4" fmla="val 11290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984695" y="5747452"/>
              <a:ext cx="185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prstClr val="black"/>
                  </a:solidFill>
                </a:rPr>
                <a:t>LEVEL TO PRINT</a:t>
              </a:r>
              <a:endParaRPr lang="it-IT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362002" y="466407"/>
            <a:ext cx="9014905" cy="6158461"/>
            <a:chOff x="362002" y="466407"/>
            <a:chExt cx="9014905" cy="615846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02" y="466407"/>
              <a:ext cx="9014905" cy="6158461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2798284" y="1421176"/>
              <a:ext cx="374574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608284" y="1424848"/>
              <a:ext cx="374574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798283" y="2049137"/>
              <a:ext cx="638979" cy="1101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ttangolo 3"/>
          <p:cNvSpPr/>
          <p:nvPr/>
        </p:nvSpPr>
        <p:spPr>
          <a:xfrm>
            <a:off x="1641513" y="854511"/>
            <a:ext cx="1795749" cy="137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798284" y="1652530"/>
            <a:ext cx="638978" cy="93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Levy of </a:t>
            </a:r>
            <a:r>
              <a:rPr lang="it-IT" dirty="0" err="1" smtClean="0"/>
              <a:t>Warehouse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3" y="1420070"/>
            <a:ext cx="11107581" cy="5095030"/>
          </a:xfrm>
          <a:prstGeom prst="rect">
            <a:avLst/>
          </a:prstGeom>
        </p:spPr>
      </p:pic>
      <p:sp>
        <p:nvSpPr>
          <p:cNvPr id="4" name="Rettangolo 3">
            <a:hlinkClick r:id="" action="ppaction://hlinkshowjump?jump=nextslide"/>
          </p:cNvPr>
          <p:cNvSpPr/>
          <p:nvPr/>
        </p:nvSpPr>
        <p:spPr>
          <a:xfrm>
            <a:off x="1619479" y="2835007"/>
            <a:ext cx="1762699" cy="8372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05" y="0"/>
            <a:ext cx="4880919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54" y="0"/>
            <a:ext cx="4857015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8" y="1179422"/>
            <a:ext cx="11107581" cy="52585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3" y="155422"/>
            <a:ext cx="2309767" cy="3261341"/>
          </a:xfrm>
          <a:prstGeom prst="rect">
            <a:avLst/>
          </a:prstGeom>
        </p:spPr>
      </p:pic>
      <p:sp>
        <p:nvSpPr>
          <p:cNvPr id="9" name="Freccia angolare in su 8"/>
          <p:cNvSpPr/>
          <p:nvPr/>
        </p:nvSpPr>
        <p:spPr>
          <a:xfrm rot="5400000">
            <a:off x="3508682" y="3112075"/>
            <a:ext cx="1377488" cy="2269476"/>
          </a:xfrm>
          <a:prstGeom prst="bentUpArrow">
            <a:avLst>
              <a:gd name="adj1" fmla="val 25000"/>
              <a:gd name="adj2" fmla="val 26036"/>
              <a:gd name="adj3" fmla="val 2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32" y="3400946"/>
            <a:ext cx="5456679" cy="2922355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1418778" y="1101687"/>
            <a:ext cx="3505480" cy="2315076"/>
            <a:chOff x="362002" y="466407"/>
            <a:chExt cx="9014905" cy="6158461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02" y="466407"/>
              <a:ext cx="9014905" cy="6158461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2798284" y="1421176"/>
              <a:ext cx="374574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6608284" y="1424848"/>
              <a:ext cx="374574" cy="121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798283" y="2049137"/>
              <a:ext cx="638979" cy="1101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Production Progress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Rettangolo 4">
            <a:hlinkClick r:id="rId6" action="ppaction://hlinksldjump"/>
          </p:cNvPr>
          <p:cNvSpPr/>
          <p:nvPr/>
        </p:nvSpPr>
        <p:spPr>
          <a:xfrm>
            <a:off x="4241494" y="1861851"/>
            <a:ext cx="837282" cy="782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1" y="1391797"/>
            <a:ext cx="10763044" cy="5034870"/>
          </a:xfrm>
          <a:prstGeom prst="rect">
            <a:avLst/>
          </a:prstGeom>
        </p:spPr>
      </p:pic>
      <p:sp>
        <p:nvSpPr>
          <p:cNvPr id="4" name="Rettangolo 3">
            <a:hlinkClick r:id="" action="ppaction://hlinkshowjump?jump=nextslide"/>
          </p:cNvPr>
          <p:cNvSpPr/>
          <p:nvPr/>
        </p:nvSpPr>
        <p:spPr>
          <a:xfrm>
            <a:off x="1542132" y="1905919"/>
            <a:ext cx="1718632" cy="7821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7" name="Rettangolo 6">
            <a:hlinkClick r:id="" action="ppaction://hlinkshowjump?jump=nextslide"/>
          </p:cNvPr>
          <p:cNvSpPr/>
          <p:nvPr/>
        </p:nvSpPr>
        <p:spPr>
          <a:xfrm>
            <a:off x="528810" y="4770304"/>
            <a:ext cx="4021156" cy="25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996072"/>
            <a:ext cx="10939749" cy="51038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1001450"/>
            <a:ext cx="10939749" cy="5172264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06776" y="4869064"/>
            <a:ext cx="6775766" cy="1620314"/>
            <a:chOff x="506776" y="4869064"/>
            <a:chExt cx="6775766" cy="1620314"/>
          </a:xfrm>
        </p:grpSpPr>
        <p:sp>
          <p:nvSpPr>
            <p:cNvPr id="8" name="Callout 1 7"/>
            <p:cNvSpPr/>
            <p:nvPr/>
          </p:nvSpPr>
          <p:spPr>
            <a:xfrm>
              <a:off x="506776" y="4869064"/>
              <a:ext cx="4021156" cy="253388"/>
            </a:xfrm>
            <a:prstGeom prst="borderCallout1">
              <a:avLst>
                <a:gd name="adj1" fmla="val 101358"/>
                <a:gd name="adj2" fmla="val 36051"/>
                <a:gd name="adj3" fmla="val 551630"/>
                <a:gd name="adj4" fmla="val 45229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280491" y="6120046"/>
              <a:ext cx="5002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VISUAL NOTES (images and </a:t>
              </a:r>
              <a:r>
                <a:rPr lang="it-IT" dirty="0" err="1" smtClean="0"/>
                <a:t>videos</a:t>
              </a:r>
              <a:r>
                <a:rPr lang="it-IT" dirty="0" smtClean="0"/>
                <a:t>)</a:t>
              </a:r>
              <a:endParaRPr lang="it-IT" dirty="0"/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28810"/>
            <a:ext cx="8596668" cy="71809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Supply Chain Analysis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5849" y="4105023"/>
            <a:ext cx="1876425" cy="12096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3815" y="2798283"/>
            <a:ext cx="369585" cy="363556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8922" y="2798283"/>
            <a:ext cx="369585" cy="36355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3714" y="2885568"/>
            <a:ext cx="1066800" cy="7429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5626" y="3609481"/>
            <a:ext cx="942975" cy="12763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9725" y="4934448"/>
            <a:ext cx="952500" cy="14287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1316" y="3738975"/>
            <a:ext cx="1438251" cy="166385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" y="1167788"/>
            <a:ext cx="10474169" cy="4801480"/>
          </a:xfrm>
          <a:prstGeom prst="rect">
            <a:avLst/>
          </a:prstGeom>
        </p:spPr>
      </p:pic>
      <p:sp>
        <p:nvSpPr>
          <p:cNvPr id="7" name="Rettangolo 6">
            <a:hlinkClick r:id="" action="ppaction://hlinkshowjump?jump=nextslide"/>
          </p:cNvPr>
          <p:cNvSpPr/>
          <p:nvPr/>
        </p:nvSpPr>
        <p:spPr>
          <a:xfrm>
            <a:off x="284603" y="1632950"/>
            <a:ext cx="1718632" cy="881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" y="1167788"/>
            <a:ext cx="10474169" cy="48099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" y="1184798"/>
            <a:ext cx="10474169" cy="4814052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3955055" y="2871357"/>
            <a:ext cx="1883884" cy="657348"/>
            <a:chOff x="4627084" y="3117774"/>
            <a:chExt cx="1883884" cy="657348"/>
          </a:xfrm>
        </p:grpSpPr>
        <p:sp>
          <p:nvSpPr>
            <p:cNvPr id="9" name="Parentesi graffa chiusa 8"/>
            <p:cNvSpPr/>
            <p:nvPr/>
          </p:nvSpPr>
          <p:spPr>
            <a:xfrm>
              <a:off x="4627084" y="3117774"/>
              <a:ext cx="297456" cy="63897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891489" y="3128791"/>
              <a:ext cx="1619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PRINTING SETTING</a:t>
              </a:r>
              <a:endParaRPr lang="it-IT" dirty="0"/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9" y="292560"/>
            <a:ext cx="9471173" cy="64143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2" y="2961855"/>
            <a:ext cx="4080012" cy="30474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28810"/>
            <a:ext cx="8596668" cy="71809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Internal</a:t>
            </a:r>
            <a:r>
              <a:rPr lang="it-IT" dirty="0" smtClean="0"/>
              <a:t> &amp;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5849" y="4105023"/>
            <a:ext cx="1876425" cy="12096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3815" y="2798283"/>
            <a:ext cx="369585" cy="363556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8922" y="2798283"/>
            <a:ext cx="369585" cy="36355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3714" y="2885568"/>
            <a:ext cx="1066800" cy="7429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5626" y="3609481"/>
            <a:ext cx="942975" cy="12763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9725" y="4934448"/>
            <a:ext cx="952500" cy="14287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1316" y="3738975"/>
            <a:ext cx="1438251" cy="166385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98002" y="4394042"/>
            <a:ext cx="458750" cy="35804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5" y="1273081"/>
            <a:ext cx="10186908" cy="4523267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465244" y="622187"/>
            <a:ext cx="8420221" cy="2021862"/>
            <a:chOff x="1377108" y="622187"/>
            <a:chExt cx="8420221" cy="2021862"/>
          </a:xfrm>
        </p:grpSpPr>
        <p:sp>
          <p:nvSpPr>
            <p:cNvPr id="4" name="CasellaDiTesto 3"/>
            <p:cNvSpPr txBox="1"/>
            <p:nvPr/>
          </p:nvSpPr>
          <p:spPr>
            <a:xfrm>
              <a:off x="2313544" y="622187"/>
              <a:ext cx="6808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ORDER’S SITUATION CONSULTING AND PRODUCTIONS UTILITIES</a:t>
              </a:r>
              <a:endParaRPr lang="it-IT" dirty="0"/>
            </a:p>
          </p:txBody>
        </p:sp>
        <p:sp>
          <p:nvSpPr>
            <p:cNvPr id="7" name="Callout con freccia in su 6"/>
            <p:cNvSpPr/>
            <p:nvPr/>
          </p:nvSpPr>
          <p:spPr>
            <a:xfrm>
              <a:off x="1377108" y="991519"/>
              <a:ext cx="8420221" cy="1652530"/>
            </a:xfrm>
            <a:prstGeom prst="upArrowCallout">
              <a:avLst>
                <a:gd name="adj1" fmla="val 10361"/>
                <a:gd name="adj2" fmla="val 20375"/>
                <a:gd name="adj3" fmla="val 11361"/>
                <a:gd name="adj4" fmla="val 6497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ttangolo 9">
            <a:hlinkClick r:id="" action="ppaction://hlinkshowjump?jump=nextslide"/>
          </p:cNvPr>
          <p:cNvSpPr/>
          <p:nvPr/>
        </p:nvSpPr>
        <p:spPr>
          <a:xfrm>
            <a:off x="4830897" y="1719370"/>
            <a:ext cx="1680071" cy="8475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Prototype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501" y="1649096"/>
            <a:ext cx="1315255" cy="8829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2" y="1001597"/>
            <a:ext cx="10565176" cy="5023961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242372" y="1001597"/>
            <a:ext cx="10565176" cy="5085497"/>
            <a:chOff x="242372" y="1001597"/>
            <a:chExt cx="10565176" cy="5085497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2" y="1001597"/>
              <a:ext cx="10565176" cy="5085497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5508434" y="1531345"/>
              <a:ext cx="903383" cy="1762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3" y="653143"/>
            <a:ext cx="10577964" cy="5577260"/>
          </a:xfrm>
        </p:spPr>
      </p:pic>
      <p:sp>
        <p:nvSpPr>
          <p:cNvPr id="5" name="Rettangolo 4"/>
          <p:cNvSpPr/>
          <p:nvPr/>
        </p:nvSpPr>
        <p:spPr>
          <a:xfrm>
            <a:off x="1284514" y="740229"/>
            <a:ext cx="914400" cy="2503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2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1" y="824895"/>
            <a:ext cx="9329690" cy="56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2" y="2961855"/>
            <a:ext cx="4080012" cy="30474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28810"/>
            <a:ext cx="8596668" cy="718099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Invoicing</a:t>
            </a:r>
            <a:r>
              <a:rPr lang="it-IT" dirty="0" smtClean="0"/>
              <a:t> &amp; </a:t>
            </a:r>
            <a:r>
              <a:rPr lang="it-IT" dirty="0" err="1" smtClean="0"/>
              <a:t>Shipping</a:t>
            </a:r>
            <a:r>
              <a:rPr lang="it-IT" dirty="0" smtClean="0"/>
              <a:t> to </a:t>
            </a:r>
            <a:r>
              <a:rPr lang="it-IT" dirty="0" err="1" smtClean="0"/>
              <a:t>customers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020299" y="1589016"/>
            <a:ext cx="3801975" cy="2516007"/>
            <a:chOff x="6020299" y="1589016"/>
            <a:chExt cx="3801975" cy="251600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20299" y="1589016"/>
              <a:ext cx="2353678" cy="111347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36374" y="1790448"/>
              <a:ext cx="1485900" cy="2314575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5289" y="1651016"/>
            <a:ext cx="1619250" cy="1066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5849" y="4105023"/>
            <a:ext cx="1876425" cy="12096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3815" y="2798283"/>
            <a:ext cx="369585" cy="363556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8922" y="2798283"/>
            <a:ext cx="369585" cy="36355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3714" y="2885568"/>
            <a:ext cx="1066800" cy="7429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5626" y="3609481"/>
            <a:ext cx="942975" cy="12763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9725" y="4934448"/>
            <a:ext cx="952500" cy="14287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1316" y="3738975"/>
            <a:ext cx="1438251" cy="166385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98002" y="4394042"/>
            <a:ext cx="458750" cy="35804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2242" y="3985960"/>
            <a:ext cx="1295400" cy="265747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55424"/>
            <a:ext cx="8596668" cy="1091486"/>
          </a:xfrm>
        </p:spPr>
        <p:txBody>
          <a:bodyPr>
            <a:noAutofit/>
          </a:bodyPr>
          <a:lstStyle/>
          <a:p>
            <a:pPr algn="ctr"/>
            <a:r>
              <a:rPr lang="it-IT" dirty="0" err="1" smtClean="0"/>
              <a:t>Shipping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i="1" dirty="0" smtClean="0"/>
              <a:t>Packaging</a:t>
            </a:r>
            <a:endParaRPr lang="it-IT" sz="28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436067"/>
            <a:ext cx="9764485" cy="50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9969" y="253133"/>
            <a:ext cx="8596668" cy="3028452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Shoemaster</a:t>
            </a:r>
            <a:r>
              <a:rPr lang="en-US" dirty="0">
                <a:solidFill>
                  <a:schemeClr val="tx1"/>
                </a:solidFill>
              </a:rPr>
              <a:t> ERP thanks you for your kind </a:t>
            </a:r>
            <a:r>
              <a:rPr lang="en-US" dirty="0" smtClean="0">
                <a:solidFill>
                  <a:schemeClr val="tx1"/>
                </a:solidFill>
              </a:rPr>
              <a:t>attention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3" name="Immagin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33" y="1967163"/>
            <a:ext cx="4990713" cy="3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5" y="664622"/>
            <a:ext cx="8091489" cy="55366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753151" y="57798"/>
            <a:ext cx="6448957" cy="1253155"/>
            <a:chOff x="1618068" y="-50490"/>
            <a:chExt cx="6448957" cy="1253155"/>
          </a:xfrm>
        </p:grpSpPr>
        <p:sp>
          <p:nvSpPr>
            <p:cNvPr id="7" name="Callout 1 6"/>
            <p:cNvSpPr/>
            <p:nvPr/>
          </p:nvSpPr>
          <p:spPr>
            <a:xfrm>
              <a:off x="1618068" y="977410"/>
              <a:ext cx="3684975" cy="225255"/>
            </a:xfrm>
            <a:prstGeom prst="borderCallout1">
              <a:avLst>
                <a:gd name="adj1" fmla="val -385959"/>
                <a:gd name="adj2" fmla="val 109640"/>
                <a:gd name="adj3" fmla="val -13426"/>
                <a:gd name="adj4" fmla="val 8879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303043" y="-50490"/>
              <a:ext cx="276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ARTICLE CODE AND DESCRIPTION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331892" y="1549935"/>
            <a:ext cx="4915210" cy="788145"/>
            <a:chOff x="6331892" y="1549935"/>
            <a:chExt cx="4915210" cy="788145"/>
          </a:xfrm>
        </p:grpSpPr>
        <p:sp>
          <p:nvSpPr>
            <p:cNvPr id="10" name="CasellaDiTesto 9"/>
            <p:cNvSpPr txBox="1"/>
            <p:nvPr/>
          </p:nvSpPr>
          <p:spPr>
            <a:xfrm>
              <a:off x="9952568" y="1640968"/>
              <a:ext cx="1294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QUICK </a:t>
              </a:r>
            </a:p>
            <a:p>
              <a:pPr algn="ctr"/>
              <a:r>
                <a:rPr lang="it-IT" dirty="0" smtClean="0"/>
                <a:t>SUMMARY</a:t>
              </a:r>
              <a:endParaRPr lang="it-IT" dirty="0"/>
            </a:p>
          </p:txBody>
        </p:sp>
        <p:sp>
          <p:nvSpPr>
            <p:cNvPr id="11" name="Callout 1 10"/>
            <p:cNvSpPr/>
            <p:nvPr/>
          </p:nvSpPr>
          <p:spPr>
            <a:xfrm>
              <a:off x="6331892" y="1549935"/>
              <a:ext cx="3013363" cy="788145"/>
            </a:xfrm>
            <a:prstGeom prst="borderCallout1">
              <a:avLst>
                <a:gd name="adj1" fmla="val 50903"/>
                <a:gd name="adj2" fmla="val 101667"/>
                <a:gd name="adj3" fmla="val 49800"/>
                <a:gd name="adj4" fmla="val 12279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318184" y="2353836"/>
            <a:ext cx="5475498" cy="1867282"/>
            <a:chOff x="6318184" y="2353836"/>
            <a:chExt cx="5475498" cy="1867282"/>
          </a:xfrm>
        </p:grpSpPr>
        <p:sp>
          <p:nvSpPr>
            <p:cNvPr id="17" name="Callout 1 16"/>
            <p:cNvSpPr/>
            <p:nvPr/>
          </p:nvSpPr>
          <p:spPr>
            <a:xfrm>
              <a:off x="6318184" y="2353836"/>
              <a:ext cx="3194797" cy="1091046"/>
            </a:xfrm>
            <a:prstGeom prst="borderCallout1">
              <a:avLst>
                <a:gd name="adj1" fmla="val 53036"/>
                <a:gd name="adj2" fmla="val 100093"/>
                <a:gd name="adj3" fmla="val 119167"/>
                <a:gd name="adj4" fmla="val 11986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0022466" y="3574787"/>
              <a:ext cx="1771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PRODUCTION</a:t>
              </a:r>
            </a:p>
            <a:p>
              <a:pPr algn="ctr"/>
              <a:r>
                <a:rPr lang="it-IT" dirty="0" smtClean="0"/>
                <a:t>INFORMATION</a:t>
              </a:r>
              <a:endParaRPr lang="it-IT" dirty="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972637" y="2363838"/>
            <a:ext cx="2278857" cy="4494162"/>
            <a:chOff x="3827163" y="2363838"/>
            <a:chExt cx="2278857" cy="4494162"/>
          </a:xfrm>
        </p:grpSpPr>
        <p:sp>
          <p:nvSpPr>
            <p:cNvPr id="15" name="Callout 1 14"/>
            <p:cNvSpPr/>
            <p:nvPr/>
          </p:nvSpPr>
          <p:spPr>
            <a:xfrm>
              <a:off x="3827163" y="2363838"/>
              <a:ext cx="2278857" cy="1091046"/>
            </a:xfrm>
            <a:prstGeom prst="borderCallout1">
              <a:avLst>
                <a:gd name="adj1" fmla="val 102560"/>
                <a:gd name="adj2" fmla="val 44476"/>
                <a:gd name="adj3" fmla="val 358715"/>
                <a:gd name="adj4" fmla="val 4875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085902" y="6211669"/>
              <a:ext cx="1998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STYLISTIC</a:t>
              </a:r>
            </a:p>
            <a:p>
              <a:pPr algn="ctr"/>
              <a:r>
                <a:rPr lang="it-IT" dirty="0" smtClean="0"/>
                <a:t>INFORMATION</a:t>
              </a:r>
              <a:endParaRPr lang="it-IT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0781" y="2362823"/>
            <a:ext cx="3893679" cy="1548651"/>
            <a:chOff x="20781" y="2362823"/>
            <a:chExt cx="3893679" cy="1548651"/>
          </a:xfrm>
        </p:grpSpPr>
        <p:sp>
          <p:nvSpPr>
            <p:cNvPr id="12" name="Callout 1 11"/>
            <p:cNvSpPr/>
            <p:nvPr/>
          </p:nvSpPr>
          <p:spPr>
            <a:xfrm>
              <a:off x="1753151" y="2362823"/>
              <a:ext cx="2161309" cy="1091046"/>
            </a:xfrm>
            <a:prstGeom prst="borderCallout1">
              <a:avLst>
                <a:gd name="adj1" fmla="val 13036"/>
                <a:gd name="adj2" fmla="val -1602"/>
                <a:gd name="adj3" fmla="val 61072"/>
                <a:gd name="adj4" fmla="val -26313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0781" y="2988144"/>
              <a:ext cx="16625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PRODUCT’S</a:t>
              </a:r>
            </a:p>
            <a:p>
              <a:pPr algn="ctr"/>
              <a:r>
                <a:rPr lang="it-IT" dirty="0" smtClean="0"/>
                <a:t>GENERAL</a:t>
              </a:r>
            </a:p>
            <a:p>
              <a:pPr algn="ctr"/>
              <a:r>
                <a:rPr lang="it-IT" dirty="0" smtClean="0"/>
                <a:t>INFORMATION</a:t>
              </a:r>
            </a:p>
          </p:txBody>
        </p:sp>
      </p:grpSp>
      <p:pic>
        <p:nvPicPr>
          <p:cNvPr id="25" name="Immagin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12" name="Rettangolo 11">
            <a:hlinkClick r:id="rId6" action="ppaction://hlinksldjump"/>
          </p:cNvPr>
          <p:cNvSpPr/>
          <p:nvPr/>
        </p:nvSpPr>
        <p:spPr>
          <a:xfrm>
            <a:off x="2608118" y="766838"/>
            <a:ext cx="270164" cy="28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4" name="Gruppo 53"/>
          <p:cNvGrpSpPr/>
          <p:nvPr/>
        </p:nvGrpSpPr>
        <p:grpSpPr>
          <a:xfrm>
            <a:off x="1253163" y="1625716"/>
            <a:ext cx="6273094" cy="2786045"/>
            <a:chOff x="2248502" y="1745379"/>
            <a:chExt cx="6273094" cy="2786045"/>
          </a:xfrm>
        </p:grpSpPr>
        <p:grpSp>
          <p:nvGrpSpPr>
            <p:cNvPr id="55" name="Gruppo 54"/>
            <p:cNvGrpSpPr/>
            <p:nvPr/>
          </p:nvGrpSpPr>
          <p:grpSpPr>
            <a:xfrm>
              <a:off x="2248502" y="1745379"/>
              <a:ext cx="6273094" cy="2786045"/>
              <a:chOff x="2248502" y="1745379"/>
              <a:chExt cx="6273094" cy="2786045"/>
            </a:xfrm>
          </p:grpSpPr>
          <p:sp>
            <p:nvSpPr>
              <p:cNvPr id="58" name="Rettangolo 57"/>
              <p:cNvSpPr/>
              <p:nvPr/>
            </p:nvSpPr>
            <p:spPr>
              <a:xfrm>
                <a:off x="3913309" y="1763989"/>
                <a:ext cx="297454" cy="101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ttangolo 58"/>
              <p:cNvSpPr/>
              <p:nvPr/>
            </p:nvSpPr>
            <p:spPr>
              <a:xfrm>
                <a:off x="2535059" y="2328213"/>
                <a:ext cx="297454" cy="101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ttangolo 59"/>
              <p:cNvSpPr/>
              <p:nvPr/>
            </p:nvSpPr>
            <p:spPr>
              <a:xfrm>
                <a:off x="8224142" y="1854635"/>
                <a:ext cx="297454" cy="101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Rettangolo 60"/>
              <p:cNvSpPr/>
              <p:nvPr/>
            </p:nvSpPr>
            <p:spPr>
              <a:xfrm>
                <a:off x="4422488" y="2817738"/>
                <a:ext cx="462542" cy="1487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Rettangolo 61"/>
              <p:cNvSpPr/>
              <p:nvPr/>
            </p:nvSpPr>
            <p:spPr>
              <a:xfrm>
                <a:off x="4422488" y="2646411"/>
                <a:ext cx="527516" cy="1542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ttangolo 62"/>
              <p:cNvSpPr/>
              <p:nvPr/>
            </p:nvSpPr>
            <p:spPr>
              <a:xfrm>
                <a:off x="2248502" y="4429651"/>
                <a:ext cx="648815" cy="101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Rettangolo 63"/>
              <p:cNvSpPr/>
              <p:nvPr/>
            </p:nvSpPr>
            <p:spPr>
              <a:xfrm>
                <a:off x="6772563" y="2813387"/>
                <a:ext cx="802459" cy="1391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Rettangolo 64"/>
              <p:cNvSpPr/>
              <p:nvPr/>
            </p:nvSpPr>
            <p:spPr>
              <a:xfrm>
                <a:off x="6806272" y="2650159"/>
                <a:ext cx="810038" cy="1407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Rettangolo 65"/>
              <p:cNvSpPr/>
              <p:nvPr/>
            </p:nvSpPr>
            <p:spPr>
              <a:xfrm>
                <a:off x="8039437" y="1745379"/>
                <a:ext cx="345345" cy="870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6" name="Rettangolo 55"/>
            <p:cNvSpPr/>
            <p:nvPr/>
          </p:nvSpPr>
          <p:spPr>
            <a:xfrm>
              <a:off x="4422488" y="3166934"/>
              <a:ext cx="810038" cy="1407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2" name="Rettangolo 71"/>
          <p:cNvSpPr/>
          <p:nvPr/>
        </p:nvSpPr>
        <p:spPr>
          <a:xfrm>
            <a:off x="4402384" y="3143186"/>
            <a:ext cx="830141" cy="176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8" y="561079"/>
            <a:ext cx="8152661" cy="55517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8" y="561079"/>
            <a:ext cx="8152661" cy="5557185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1070265" y="3227181"/>
            <a:ext cx="10216139" cy="646331"/>
            <a:chOff x="1070265" y="3227181"/>
            <a:chExt cx="10216139" cy="646331"/>
          </a:xfrm>
        </p:grpSpPr>
        <p:sp>
          <p:nvSpPr>
            <p:cNvPr id="5" name="Callout 1 4"/>
            <p:cNvSpPr/>
            <p:nvPr/>
          </p:nvSpPr>
          <p:spPr>
            <a:xfrm>
              <a:off x="1070265" y="3420487"/>
              <a:ext cx="5099182" cy="221957"/>
            </a:xfrm>
            <a:prstGeom prst="borderCallout1">
              <a:avLst>
                <a:gd name="adj1" fmla="val 49784"/>
                <a:gd name="adj2" fmla="val 99948"/>
                <a:gd name="adj3" fmla="val 42020"/>
                <a:gd name="adj4" fmla="val 16512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9499168" y="3227181"/>
              <a:ext cx="1787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MODULAR</a:t>
              </a:r>
            </a:p>
            <a:p>
              <a:r>
                <a:rPr lang="it-IT" dirty="0" smtClean="0"/>
                <a:t>TABS</a:t>
              </a:r>
              <a:endParaRPr lang="it-IT" dirty="0"/>
            </a:p>
          </p:txBody>
        </p:sp>
      </p:grpSp>
      <p:sp>
        <p:nvSpPr>
          <p:cNvPr id="26" name="Rettangolo 25">
            <a:hlinkClick r:id="" action="ppaction://hlinkshowjump?jump=nextslide"/>
          </p:cNvPr>
          <p:cNvSpPr/>
          <p:nvPr/>
        </p:nvSpPr>
        <p:spPr>
          <a:xfrm>
            <a:off x="2608118" y="755358"/>
            <a:ext cx="270164" cy="2866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1638" y="408060"/>
            <a:ext cx="432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NOT REGISTERED MATERIALS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1" y="977112"/>
            <a:ext cx="8392276" cy="57343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Bill of </a:t>
            </a:r>
            <a:r>
              <a:rPr lang="it-IT" dirty="0" err="1" smtClean="0"/>
              <a:t>Materials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29" y="155423"/>
            <a:ext cx="2245735" cy="621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466" y="6323301"/>
            <a:ext cx="383598" cy="3835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60" y="1265093"/>
            <a:ext cx="1015541" cy="14417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73" y="1649096"/>
            <a:ext cx="1315255" cy="8829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906" y="1590101"/>
            <a:ext cx="1402746" cy="9320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3" y="62164"/>
            <a:ext cx="2388666" cy="8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1761</TotalTime>
  <Words>441</Words>
  <Application>Microsoft Office PowerPoint</Application>
  <PresentationFormat>Personalizzato</PresentationFormat>
  <Paragraphs>109</Paragraphs>
  <Slides>55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Sfaccettatura</vt:lpstr>
      <vt:lpstr>Presentazione standard di PowerPoint</vt:lpstr>
      <vt:lpstr>WearUp:  Production Workflow</vt:lpstr>
      <vt:lpstr>Shoemaster</vt:lpstr>
      <vt:lpstr>Presentazione standard di PowerPoint</vt:lpstr>
      <vt:lpstr>Prototype</vt:lpstr>
      <vt:lpstr>Presentazione standard di PowerPoint</vt:lpstr>
      <vt:lpstr>Presentazione standard di PowerPoint</vt:lpstr>
      <vt:lpstr>Presentazione standard di PowerPoint</vt:lpstr>
      <vt:lpstr>Bill of Materials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BOM Cost</vt:lpstr>
      <vt:lpstr>Presentazione standard di PowerPoint</vt:lpstr>
      <vt:lpstr>Presentazione standard di PowerPoint</vt:lpstr>
      <vt:lpstr>Presentazione standard di PowerPoint</vt:lpstr>
      <vt:lpstr>International Sales/ Customer Orders</vt:lpstr>
      <vt:lpstr>WEB Customer Orders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Orders Confirmation</vt:lpstr>
      <vt:lpstr>Orders Confirmation</vt:lpstr>
      <vt:lpstr>Presentazione standard di PowerPoint</vt:lpstr>
      <vt:lpstr>Presentazione standard di PowerPoint</vt:lpstr>
      <vt:lpstr>Requirements</vt:lpstr>
      <vt:lpstr>Presentazione standard di PowerPoint</vt:lpstr>
      <vt:lpstr>Supplier Orders</vt:lpstr>
      <vt:lpstr>Presentazione standard di PowerPoint</vt:lpstr>
      <vt:lpstr>Presentazione standard di PowerPoint</vt:lpstr>
      <vt:lpstr>Presentazione standard di PowerPoint</vt:lpstr>
      <vt:lpstr>Production Launching</vt:lpstr>
      <vt:lpstr>Job Sheets</vt:lpstr>
      <vt:lpstr>Presentazione standard di PowerPoint</vt:lpstr>
      <vt:lpstr>Presentazione standard di PowerPoint</vt:lpstr>
      <vt:lpstr>Levy of Warehouse</vt:lpstr>
      <vt:lpstr>Presentazione standard di PowerPoint</vt:lpstr>
      <vt:lpstr>Presentazione standard di PowerPoint</vt:lpstr>
      <vt:lpstr>Production Progress</vt:lpstr>
      <vt:lpstr>Presentazione standard di PowerPoint</vt:lpstr>
      <vt:lpstr>Supply Chain Analysis</vt:lpstr>
      <vt:lpstr>Presentazione standard di PowerPoint</vt:lpstr>
      <vt:lpstr>Presentazione standard di PowerPoint</vt:lpstr>
      <vt:lpstr>Presentazione standard di PowerPoint</vt:lpstr>
      <vt:lpstr>Internal &amp; External Processes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Invoicing &amp; Shipping to customers</vt:lpstr>
      <vt:lpstr>Shipping Packaging</vt:lpstr>
      <vt:lpstr>Shoemaster ERP thanks you for your kind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WEARUP</dc:title>
  <dc:creator>lisa</dc:creator>
  <cp:lastModifiedBy>Cristiano</cp:lastModifiedBy>
  <cp:revision>307</cp:revision>
  <dcterms:created xsi:type="dcterms:W3CDTF">2015-01-20T14:05:40Z</dcterms:created>
  <dcterms:modified xsi:type="dcterms:W3CDTF">2015-02-20T16:11:12Z</dcterms:modified>
</cp:coreProperties>
</file>