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256" r:id="rId2"/>
    <p:sldId id="258" r:id="rId3"/>
    <p:sldId id="324" r:id="rId4"/>
    <p:sldId id="326" r:id="rId5"/>
    <p:sldId id="259" r:id="rId6"/>
    <p:sldId id="260" r:id="rId7"/>
    <p:sldId id="261" r:id="rId8"/>
    <p:sldId id="262" r:id="rId9"/>
    <p:sldId id="279" r:id="rId10"/>
    <p:sldId id="263" r:id="rId11"/>
    <p:sldId id="286" r:id="rId12"/>
    <p:sldId id="288" r:id="rId13"/>
    <p:sldId id="307" r:id="rId14"/>
    <p:sldId id="289" r:id="rId15"/>
    <p:sldId id="280" r:id="rId16"/>
    <p:sldId id="368" r:id="rId17"/>
    <p:sldId id="318" r:id="rId18"/>
    <p:sldId id="319" r:id="rId19"/>
    <p:sldId id="281" r:id="rId20"/>
    <p:sldId id="265" r:id="rId21"/>
    <p:sldId id="292" r:id="rId22"/>
    <p:sldId id="351" r:id="rId23"/>
    <p:sldId id="350" r:id="rId24"/>
    <p:sldId id="293" r:id="rId25"/>
    <p:sldId id="282" r:id="rId26"/>
    <p:sldId id="297" r:id="rId27"/>
    <p:sldId id="298" r:id="rId28"/>
    <p:sldId id="299" r:id="rId29"/>
    <p:sldId id="329" r:id="rId30"/>
    <p:sldId id="330" r:id="rId31"/>
    <p:sldId id="352" r:id="rId32"/>
    <p:sldId id="331" r:id="rId33"/>
    <p:sldId id="333" r:id="rId34"/>
    <p:sldId id="334" r:id="rId35"/>
    <p:sldId id="335" r:id="rId36"/>
    <p:sldId id="332" r:id="rId37"/>
    <p:sldId id="266" r:id="rId38"/>
    <p:sldId id="306" r:id="rId39"/>
    <p:sldId id="354" r:id="rId40"/>
    <p:sldId id="366" r:id="rId41"/>
    <p:sldId id="336" r:id="rId42"/>
    <p:sldId id="337" r:id="rId43"/>
    <p:sldId id="353" r:id="rId44"/>
    <p:sldId id="358" r:id="rId45"/>
    <p:sldId id="301" r:id="rId46"/>
    <p:sldId id="302" r:id="rId47"/>
    <p:sldId id="303" r:id="rId48"/>
    <p:sldId id="338" r:id="rId49"/>
    <p:sldId id="355" r:id="rId50"/>
    <p:sldId id="356" r:id="rId51"/>
    <p:sldId id="357" r:id="rId52"/>
    <p:sldId id="339" r:id="rId53"/>
    <p:sldId id="361" r:id="rId54"/>
    <p:sldId id="362" r:id="rId55"/>
    <p:sldId id="363" r:id="rId56"/>
    <p:sldId id="344" r:id="rId57"/>
    <p:sldId id="364" r:id="rId58"/>
    <p:sldId id="360" r:id="rId59"/>
    <p:sldId id="345" r:id="rId60"/>
    <p:sldId id="365" r:id="rId61"/>
    <p:sldId id="36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2" clrIdx="0">
    <p:extLst>
      <p:ext uri="{19B8F6BF-5375-455C-9EA6-DF929625EA0E}">
        <p15:presenceInfo xmlns:p15="http://schemas.microsoft.com/office/powerpoint/2012/main" userId="l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4" y="-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A3B89-700B-40C4-8FE6-610B3502AA34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5677-37E3-45B6-9487-654C41DC0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4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Tasti presenti:</a:t>
            </a:r>
          </a:p>
          <a:p>
            <a:r>
              <a:rPr lang="it-IT" dirty="0" smtClean="0"/>
              <a:t>-</a:t>
            </a:r>
            <a:r>
              <a:rPr lang="it-IT" dirty="0" err="1" smtClean="0"/>
              <a:t>shoemaster</a:t>
            </a:r>
            <a:endParaRPr lang="it-IT" dirty="0" smtClean="0"/>
          </a:p>
          <a:p>
            <a:r>
              <a:rPr lang="it-IT" dirty="0" smtClean="0"/>
              <a:t>-prototipo</a:t>
            </a:r>
          </a:p>
          <a:p>
            <a:r>
              <a:rPr lang="it-IT" dirty="0" smtClean="0"/>
              <a:t>-distinta base</a:t>
            </a:r>
          </a:p>
          <a:p>
            <a:r>
              <a:rPr lang="it-IT" dirty="0" smtClean="0"/>
              <a:t>-vendite ( ordini web)</a:t>
            </a:r>
          </a:p>
          <a:p>
            <a:r>
              <a:rPr lang="it-IT" dirty="0" smtClean="0"/>
              <a:t>-conferma ordine è posizionato sopra</a:t>
            </a:r>
            <a:r>
              <a:rPr lang="it-IT" baseline="0" dirty="0" smtClean="0"/>
              <a:t> la freccia ed elaborazione</a:t>
            </a:r>
          </a:p>
          <a:p>
            <a:r>
              <a:rPr lang="it-IT" dirty="0" smtClean="0"/>
              <a:t>-fabbisogni</a:t>
            </a:r>
          </a:p>
          <a:p>
            <a:r>
              <a:rPr lang="it-IT" dirty="0" smtClean="0"/>
              <a:t>-ordini fornitori</a:t>
            </a:r>
          </a:p>
          <a:p>
            <a:r>
              <a:rPr lang="it-IT" dirty="0" smtClean="0"/>
              <a:t>-per lancio di produzione (prelievo </a:t>
            </a:r>
            <a:r>
              <a:rPr lang="it-IT" dirty="0" err="1" smtClean="0"/>
              <a:t>magazzino+ddt+bolla+avanzamento</a:t>
            </a:r>
            <a:r>
              <a:rPr lang="it-IT" dirty="0" smtClean="0"/>
              <a:t> produzione) premere bolla di lavorazione e </a:t>
            </a:r>
            <a:r>
              <a:rPr lang="it-IT" dirty="0" err="1" smtClean="0"/>
              <a:t>bollettone</a:t>
            </a:r>
            <a:endParaRPr lang="it-IT" dirty="0" smtClean="0"/>
          </a:p>
          <a:p>
            <a:r>
              <a:rPr lang="it-IT" dirty="0" smtClean="0"/>
              <a:t>-analisi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chain</a:t>
            </a:r>
            <a:endParaRPr lang="it-IT" dirty="0" smtClean="0"/>
          </a:p>
          <a:p>
            <a:r>
              <a:rPr lang="it-IT" dirty="0" smtClean="0"/>
              <a:t>-processi interni ed esterni</a:t>
            </a:r>
          </a:p>
          <a:p>
            <a:r>
              <a:rPr lang="it-IT" dirty="0" smtClean="0"/>
              <a:t>-tutto il processo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68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201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</a:t>
            </a:r>
            <a:r>
              <a:rPr lang="it-IT" baseline="0" dirty="0" smtClean="0"/>
              <a:t> si preme su «stampa bolle lavorazione» si va nella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375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 sopra «avanzamento produzione» vado</a:t>
            </a:r>
            <a:r>
              <a:rPr lang="it-IT" baseline="0" dirty="0" smtClean="0"/>
              <a:t> nella slide successiva</a:t>
            </a:r>
          </a:p>
          <a:p>
            <a:r>
              <a:rPr lang="it-IT" baseline="0" dirty="0" smtClean="0"/>
              <a:t>Cliccando sopra a «note produzione» vado alla diapositiva in cui si vede la consultazione note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34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 consulta note si passa alla pagina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738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 il tasto vicino</a:t>
            </a:r>
            <a:r>
              <a:rPr lang="it-IT" baseline="0" dirty="0" smtClean="0"/>
              <a:t> alla casetta si torna alla schermata iniziale di «avanzamento ordine» in cui si può mostrare come cliccando su «note produzione» si arriva direttamente a consultazione note (ovvero questa slide)…ritornando in questa slide poi si può proseguire la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542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clicco «analisi parametriche venduto» vado in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70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Premere</a:t>
            </a:r>
            <a:r>
              <a:rPr lang="it-IT" baseline="0" dirty="0" smtClean="0"/>
              <a:t> «consultazione avanzamento ordini web» (tasto centrale) per andare 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729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si preme «stampa»</a:t>
            </a:r>
            <a:r>
              <a:rPr lang="it-IT" baseline="0" dirty="0" smtClean="0"/>
              <a:t> si va alla slide successiva della stampa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58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Tasto da cliccare sopra la doppia freccia che ti porta alla slide successiva dei materiali non in anagrafica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97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Tasto</a:t>
            </a:r>
            <a:r>
              <a:rPr lang="it-IT" baseline="0" dirty="0" smtClean="0"/>
              <a:t> sopra codice componente da cliccare che ti porta alla slide successiva della distinta base di secondo livello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47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</a:t>
            </a:r>
            <a:r>
              <a:rPr lang="it-IT" baseline="0" dirty="0" smtClean="0"/>
              <a:t> il simbolo del sacchettino di soldi con il dollaro $ si passa alla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16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 sopra autunno inverno 2014/2015</a:t>
            </a:r>
            <a:r>
              <a:rPr lang="it-IT" baseline="0" dirty="0" smtClean="0"/>
              <a:t> (il primo) si va 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50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si clicca sul tasto «conferma</a:t>
            </a:r>
            <a:r>
              <a:rPr lang="it-IT" baseline="0" dirty="0" smtClean="0"/>
              <a:t> ordine» si va nella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04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</a:t>
            </a:r>
            <a:r>
              <a:rPr lang="it-IT" baseline="0" dirty="0" smtClean="0"/>
              <a:t> dentro quadrante rosso si va alla slide successiva in cui si entra dentro la gestione ordine fornitore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87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8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Premendo il tasto «prelievo materiali</a:t>
            </a:r>
            <a:r>
              <a:rPr lang="it-IT" baseline="0" dirty="0" smtClean="0"/>
              <a:t> magazzino alla fase» (ultimo tasto) si passa alla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75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50.xml"/><Relationship Id="rId18" Type="http://schemas.openxmlformats.org/officeDocument/2006/relationships/slide" Target="slide30.xml"/><Relationship Id="rId3" Type="http://schemas.openxmlformats.org/officeDocument/2006/relationships/image" Target="../media/image2.png"/><Relationship Id="rId21" Type="http://schemas.openxmlformats.org/officeDocument/2006/relationships/slide" Target="slide49.xml"/><Relationship Id="rId7" Type="http://schemas.openxmlformats.org/officeDocument/2006/relationships/slide" Target="slide16.xml"/><Relationship Id="rId12" Type="http://schemas.openxmlformats.org/officeDocument/2006/relationships/slide" Target="slide38.xml"/><Relationship Id="rId17" Type="http://schemas.openxmlformats.org/officeDocument/2006/relationships/slide" Target="slide21.xm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36.xml"/><Relationship Id="rId5" Type="http://schemas.openxmlformats.org/officeDocument/2006/relationships/image" Target="../media/image3.emf"/><Relationship Id="rId15" Type="http://schemas.openxmlformats.org/officeDocument/2006/relationships/slide" Target="slide3.xml"/><Relationship Id="rId23" Type="http://schemas.openxmlformats.org/officeDocument/2006/relationships/slide" Target="slide57.xml"/><Relationship Id="rId10" Type="http://schemas.openxmlformats.org/officeDocument/2006/relationships/slide" Target="slide43.xml"/><Relationship Id="rId19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26.xml"/><Relationship Id="rId14" Type="http://schemas.openxmlformats.org/officeDocument/2006/relationships/image" Target="../media/image4.png"/><Relationship Id="rId22" Type="http://schemas.openxmlformats.org/officeDocument/2006/relationships/slide" Target="slide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emf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12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slide" Target="slide2.xml"/><Relationship Id="rId7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emf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12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5" Type="http://schemas.openxmlformats.org/officeDocument/2006/relationships/image" Target="../media/image47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emf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12" Type="http://schemas.openxmlformats.org/officeDocument/2006/relationships/image" Target="../media/image39.emf"/><Relationship Id="rId2" Type="http://schemas.openxmlformats.org/officeDocument/2006/relationships/image" Target="../media/image2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5" Type="http://schemas.openxmlformats.org/officeDocument/2006/relationships/image" Target="../media/image47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emf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12" Type="http://schemas.openxmlformats.org/officeDocument/2006/relationships/image" Target="../media/image39.emf"/><Relationship Id="rId17" Type="http://schemas.openxmlformats.org/officeDocument/2006/relationships/image" Target="../media/image66.png"/><Relationship Id="rId2" Type="http://schemas.openxmlformats.org/officeDocument/2006/relationships/image" Target="../media/image2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5" Type="http://schemas.openxmlformats.org/officeDocument/2006/relationships/image" Target="../media/image47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emf"/><Relationship Id="rId18" Type="http://schemas.openxmlformats.org/officeDocument/2006/relationships/image" Target="../media/image71.png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12" Type="http://schemas.openxmlformats.org/officeDocument/2006/relationships/image" Target="../media/image39.emf"/><Relationship Id="rId17" Type="http://schemas.openxmlformats.org/officeDocument/2006/relationships/image" Target="../media/image66.png"/><Relationship Id="rId2" Type="http://schemas.openxmlformats.org/officeDocument/2006/relationships/image" Target="../media/image2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5" Type="http://schemas.openxmlformats.org/officeDocument/2006/relationships/image" Target="../media/image47.png"/><Relationship Id="rId10" Type="http://schemas.openxmlformats.org/officeDocument/2006/relationships/image" Target="../media/image28.png"/><Relationship Id="rId19" Type="http://schemas.openxmlformats.org/officeDocument/2006/relationships/image" Target="../media/image72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2.png"/><Relationship Id="rId7" Type="http://schemas.openxmlformats.org/officeDocument/2006/relationships/image" Target="../media/image7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emf"/><Relationship Id="rId18" Type="http://schemas.openxmlformats.org/officeDocument/2006/relationships/image" Target="../media/image71.png"/><Relationship Id="rId3" Type="http://schemas.openxmlformats.org/officeDocument/2006/relationships/slide" Target="slide2.xml"/><Relationship Id="rId21" Type="http://schemas.openxmlformats.org/officeDocument/2006/relationships/image" Target="../media/image79.png"/><Relationship Id="rId7" Type="http://schemas.openxmlformats.org/officeDocument/2006/relationships/image" Target="../media/image15.png"/><Relationship Id="rId12" Type="http://schemas.openxmlformats.org/officeDocument/2006/relationships/image" Target="../media/image39.emf"/><Relationship Id="rId17" Type="http://schemas.openxmlformats.org/officeDocument/2006/relationships/image" Target="../media/image66.png"/><Relationship Id="rId2" Type="http://schemas.openxmlformats.org/officeDocument/2006/relationships/image" Target="../media/image2.png"/><Relationship Id="rId16" Type="http://schemas.openxmlformats.org/officeDocument/2006/relationships/image" Target="../media/image52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5" Type="http://schemas.openxmlformats.org/officeDocument/2006/relationships/image" Target="../media/image47.png"/><Relationship Id="rId10" Type="http://schemas.openxmlformats.org/officeDocument/2006/relationships/image" Target="../media/image28.png"/><Relationship Id="rId19" Type="http://schemas.openxmlformats.org/officeDocument/2006/relationships/image" Target="../media/image72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7067" y="4206698"/>
            <a:ext cx="7766936" cy="864067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Sistema Gestionale per il settore produzione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calzature pelletterie e componentistica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75" y="462590"/>
            <a:ext cx="2820448" cy="34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/>
          <p:cNvGrpSpPr/>
          <p:nvPr/>
        </p:nvGrpSpPr>
        <p:grpSpPr>
          <a:xfrm>
            <a:off x="435119" y="973363"/>
            <a:ext cx="8407545" cy="5733536"/>
            <a:chOff x="435119" y="973363"/>
            <a:chExt cx="8407545" cy="573353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19" y="973363"/>
              <a:ext cx="8407545" cy="5733536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>
            <a:xfrm>
              <a:off x="4406746" y="2098964"/>
              <a:ext cx="286439" cy="933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965565" y="3172859"/>
              <a:ext cx="529317" cy="99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3965565" y="3325259"/>
              <a:ext cx="529317" cy="99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965565" y="3477659"/>
              <a:ext cx="1069143" cy="1166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3965565" y="3630059"/>
              <a:ext cx="834117" cy="138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6476642" y="3325259"/>
              <a:ext cx="805507" cy="99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1278082" y="331324"/>
            <a:ext cx="3044536" cy="1133794"/>
            <a:chOff x="1278082" y="331324"/>
            <a:chExt cx="3044536" cy="1133794"/>
          </a:xfrm>
        </p:grpSpPr>
        <p:sp>
          <p:nvSpPr>
            <p:cNvPr id="5" name="Callout 1 4"/>
            <p:cNvSpPr/>
            <p:nvPr/>
          </p:nvSpPr>
          <p:spPr>
            <a:xfrm>
              <a:off x="1278082" y="1184564"/>
              <a:ext cx="2317173" cy="280554"/>
            </a:xfrm>
            <a:prstGeom prst="borderCallout1">
              <a:avLst>
                <a:gd name="adj1" fmla="val 3935"/>
                <a:gd name="adj2" fmla="val 28438"/>
                <a:gd name="adj3" fmla="val -235649"/>
                <a:gd name="adj4" fmla="val 6704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774372" y="331324"/>
              <a:ext cx="1548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TASTI RAPIDI</a:t>
              </a:r>
              <a:endParaRPr lang="it-IT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5309755" y="1891145"/>
            <a:ext cx="4966853" cy="854150"/>
            <a:chOff x="5309755" y="1891145"/>
            <a:chExt cx="4966853" cy="854150"/>
          </a:xfrm>
        </p:grpSpPr>
        <p:sp>
          <p:nvSpPr>
            <p:cNvPr id="8" name="Callout 1 7"/>
            <p:cNvSpPr/>
            <p:nvPr/>
          </p:nvSpPr>
          <p:spPr>
            <a:xfrm>
              <a:off x="5309755" y="1891145"/>
              <a:ext cx="3148445" cy="685800"/>
            </a:xfrm>
            <a:prstGeom prst="borderCallout1">
              <a:avLst>
                <a:gd name="adj1" fmla="val 46023"/>
                <a:gd name="adj2" fmla="val 100578"/>
                <a:gd name="adj3" fmla="val 68561"/>
                <a:gd name="adj4" fmla="val 117443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8967354" y="2098964"/>
              <a:ext cx="1309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RIEPILOGO RAPIDO</a:t>
              </a:r>
              <a:endParaRPr lang="it-IT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642264" y="3408039"/>
            <a:ext cx="4830473" cy="1319825"/>
            <a:chOff x="5642264" y="3408039"/>
            <a:chExt cx="4830473" cy="1319825"/>
          </a:xfrm>
        </p:grpSpPr>
        <p:sp>
          <p:nvSpPr>
            <p:cNvPr id="10" name="Callout 1 9"/>
            <p:cNvSpPr/>
            <p:nvPr/>
          </p:nvSpPr>
          <p:spPr>
            <a:xfrm>
              <a:off x="5642264" y="4488873"/>
              <a:ext cx="1548245" cy="238991"/>
            </a:xfrm>
            <a:prstGeom prst="borderCallout1">
              <a:avLst>
                <a:gd name="adj1" fmla="val 57880"/>
                <a:gd name="adj2" fmla="val 101063"/>
                <a:gd name="adj3" fmla="val -235326"/>
                <a:gd name="adj4" fmla="val 218043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018010" y="3408039"/>
              <a:ext cx="14547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sng" dirty="0" smtClean="0"/>
                <a:t>CODICE PROTOTIPO </a:t>
              </a:r>
              <a:r>
                <a:rPr lang="it-IT" dirty="0" smtClean="0"/>
                <a:t>MODELLO IN EVIDENZA</a:t>
              </a:r>
              <a:endParaRPr lang="it-IT" dirty="0"/>
            </a:p>
          </p:txBody>
        </p:sp>
      </p:grpSp>
      <p:sp>
        <p:nvSpPr>
          <p:cNvPr id="18" name="Rettangolo 17"/>
          <p:cNvSpPr/>
          <p:nvPr/>
        </p:nvSpPr>
        <p:spPr>
          <a:xfrm>
            <a:off x="2057812" y="2807640"/>
            <a:ext cx="245190" cy="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0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00928" y="594447"/>
            <a:ext cx="8653464" cy="5703224"/>
            <a:chOff x="500928" y="594447"/>
            <a:chExt cx="8653464" cy="570322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28" y="594447"/>
              <a:ext cx="8653464" cy="5703224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4583017" y="1520328"/>
              <a:ext cx="264405" cy="110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2135436" y="2256622"/>
              <a:ext cx="264405" cy="110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149686" y="2805629"/>
              <a:ext cx="532483" cy="1028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4149686" y="2992916"/>
              <a:ext cx="1072309" cy="110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146014" y="2636704"/>
              <a:ext cx="536155" cy="84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146014" y="3169186"/>
              <a:ext cx="789543" cy="110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744159" y="2805629"/>
              <a:ext cx="879513" cy="1028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5" name="Rettangolo 4">
            <a:hlinkClick r:id="" action="ppaction://hlinkshowjump?jump=nextslide"/>
          </p:cNvPr>
          <p:cNvSpPr/>
          <p:nvPr/>
        </p:nvSpPr>
        <p:spPr>
          <a:xfrm>
            <a:off x="1943100" y="3730962"/>
            <a:ext cx="1381991" cy="2805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6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3" y="916568"/>
            <a:ext cx="8653464" cy="57118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4600" y="408060"/>
            <a:ext cx="399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DISTINTA BASE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LIVELLO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925291" y="3356264"/>
            <a:ext cx="6473969" cy="1756063"/>
            <a:chOff x="4925291" y="3356264"/>
            <a:chExt cx="6473969" cy="1756063"/>
          </a:xfrm>
        </p:grpSpPr>
        <p:sp>
          <p:nvSpPr>
            <p:cNvPr id="3" name="Callout 1 2"/>
            <p:cNvSpPr/>
            <p:nvPr/>
          </p:nvSpPr>
          <p:spPr>
            <a:xfrm>
              <a:off x="4925291" y="4083627"/>
              <a:ext cx="374073" cy="1028700"/>
            </a:xfrm>
            <a:prstGeom prst="borderCallout1">
              <a:avLst>
                <a:gd name="adj1" fmla="val 40972"/>
                <a:gd name="adj2" fmla="val 97222"/>
                <a:gd name="adj3" fmla="val -41035"/>
                <a:gd name="adj4" fmla="val 1169999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9258733" y="3356264"/>
              <a:ext cx="2140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RAGGRUPPAMENTO DI TAGLIE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5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374507" y="466406"/>
            <a:ext cx="9008484" cy="5949167"/>
            <a:chOff x="374507" y="466406"/>
            <a:chExt cx="9008484" cy="594916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07" y="466406"/>
              <a:ext cx="9008484" cy="5949167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4605051" y="1421176"/>
              <a:ext cx="313936" cy="143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4164693" y="3160869"/>
              <a:ext cx="841951" cy="106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4164694" y="2958907"/>
              <a:ext cx="1202356" cy="123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4168366" y="2778591"/>
              <a:ext cx="557869" cy="1270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6854326" y="2778591"/>
              <a:ext cx="912566" cy="1351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164694" y="2581233"/>
              <a:ext cx="561542" cy="143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2049137" y="2203361"/>
              <a:ext cx="313936" cy="143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8161662" y="1773717"/>
              <a:ext cx="497595" cy="163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32" name="Gruppo 31"/>
          <p:cNvGrpSpPr/>
          <p:nvPr/>
        </p:nvGrpSpPr>
        <p:grpSpPr>
          <a:xfrm>
            <a:off x="5070761" y="3605645"/>
            <a:ext cx="2514600" cy="2717656"/>
            <a:chOff x="5070761" y="3605645"/>
            <a:chExt cx="2514600" cy="2717656"/>
          </a:xfrm>
        </p:grpSpPr>
        <p:sp>
          <p:nvSpPr>
            <p:cNvPr id="5" name="Parentesi graffa chiusa 4"/>
            <p:cNvSpPr/>
            <p:nvPr/>
          </p:nvSpPr>
          <p:spPr>
            <a:xfrm>
              <a:off x="5070761" y="3605645"/>
              <a:ext cx="363682" cy="2717656"/>
            </a:xfrm>
            <a:prstGeom prst="rightBrace">
              <a:avLst>
                <a:gd name="adj1" fmla="val 8333"/>
                <a:gd name="adj2" fmla="val 5038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434443" y="4641307"/>
              <a:ext cx="2150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PROCESSO PRODUTTIVO</a:t>
              </a:r>
              <a:endParaRPr lang="it-IT" dirty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374507" y="484466"/>
            <a:ext cx="9008484" cy="5931107"/>
            <a:chOff x="374508" y="466406"/>
            <a:chExt cx="9008484" cy="5931107"/>
          </a:xfrm>
        </p:grpSpPr>
        <p:pic>
          <p:nvPicPr>
            <p:cNvPr id="34" name="Immagin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08" y="466406"/>
              <a:ext cx="9008484" cy="5931107"/>
            </a:xfrm>
            <a:prstGeom prst="rect">
              <a:avLst/>
            </a:prstGeom>
          </p:spPr>
        </p:pic>
        <p:sp>
          <p:nvSpPr>
            <p:cNvPr id="35" name="Rettangolo 34"/>
            <p:cNvSpPr/>
            <p:nvPr/>
          </p:nvSpPr>
          <p:spPr>
            <a:xfrm>
              <a:off x="4605051" y="1410159"/>
              <a:ext cx="297455" cy="132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4168047" y="3148933"/>
              <a:ext cx="838598" cy="114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4168047" y="2581233"/>
              <a:ext cx="558189" cy="91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4168047" y="2737695"/>
              <a:ext cx="558189" cy="140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4168047" y="2943314"/>
              <a:ext cx="1199003" cy="1523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2049137" y="2194712"/>
              <a:ext cx="297455" cy="132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863508" y="2737695"/>
              <a:ext cx="903384" cy="148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2049137" y="2467779"/>
            <a:ext cx="8714342" cy="2577946"/>
            <a:chOff x="2049137" y="2467779"/>
            <a:chExt cx="8714342" cy="2577946"/>
          </a:xfrm>
        </p:grpSpPr>
        <p:sp>
          <p:nvSpPr>
            <p:cNvPr id="43" name="Callout 1 42"/>
            <p:cNvSpPr/>
            <p:nvPr/>
          </p:nvSpPr>
          <p:spPr>
            <a:xfrm>
              <a:off x="2049137" y="3933022"/>
              <a:ext cx="2677099" cy="1112703"/>
            </a:xfrm>
            <a:prstGeom prst="borderCallout1">
              <a:avLst>
                <a:gd name="adj1" fmla="val -1051"/>
                <a:gd name="adj2" fmla="val 70268"/>
                <a:gd name="adj3" fmla="val -104331"/>
                <a:gd name="adj4" fmla="val 27977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9499873" y="2467779"/>
              <a:ext cx="1263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NOTE </a:t>
              </a:r>
            </a:p>
            <a:p>
              <a:r>
                <a:rPr lang="it-IT" dirty="0" smtClean="0"/>
                <a:t>SU FASE</a:t>
              </a:r>
              <a:endParaRPr lang="it-IT" dirty="0"/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5006645" y="3866920"/>
            <a:ext cx="5778349" cy="1244906"/>
            <a:chOff x="5006645" y="3866920"/>
            <a:chExt cx="5778349" cy="1244906"/>
          </a:xfrm>
        </p:grpSpPr>
        <p:sp>
          <p:nvSpPr>
            <p:cNvPr id="46" name="Ovale 45"/>
            <p:cNvSpPr/>
            <p:nvPr/>
          </p:nvSpPr>
          <p:spPr>
            <a:xfrm>
              <a:off x="5006645" y="3866920"/>
              <a:ext cx="363682" cy="124490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7" name="Connettore 1 46"/>
            <p:cNvCxnSpPr/>
            <p:nvPr/>
          </p:nvCxnSpPr>
          <p:spPr>
            <a:xfrm flipV="1">
              <a:off x="5390374" y="4285561"/>
              <a:ext cx="4109499" cy="3557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9433252" y="4041142"/>
              <a:ext cx="1351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5 immagini</a:t>
              </a:r>
            </a:p>
            <a:p>
              <a:pPr algn="ctr"/>
              <a:r>
                <a:rPr lang="it-IT" dirty="0" smtClean="0"/>
                <a:t>+</a:t>
              </a:r>
            </a:p>
            <a:p>
              <a:pPr algn="ctr"/>
              <a:r>
                <a:rPr lang="it-IT" dirty="0" smtClean="0"/>
                <a:t>1 video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385524" y="466406"/>
            <a:ext cx="9008484" cy="5952034"/>
            <a:chOff x="385524" y="466406"/>
            <a:chExt cx="9008484" cy="595203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24" y="466406"/>
              <a:ext cx="9008484" cy="5952034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4605051" y="1432193"/>
              <a:ext cx="341522" cy="121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4149685" y="2754218"/>
              <a:ext cx="596747" cy="137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160703" y="2541199"/>
              <a:ext cx="596747" cy="1762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6858001" y="2754218"/>
              <a:ext cx="930924" cy="1377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052810" y="2207046"/>
              <a:ext cx="341522" cy="121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193754" y="3150798"/>
              <a:ext cx="785870" cy="121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4160703" y="2976365"/>
              <a:ext cx="1090670" cy="95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83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Distinta Base Costi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" y="1020431"/>
            <a:ext cx="10993220" cy="5038846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253388" y="3117773"/>
            <a:ext cx="1200839" cy="2864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" y="1036845"/>
            <a:ext cx="10993220" cy="5045729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4748268" y="252580"/>
            <a:ext cx="3635568" cy="3999931"/>
            <a:chOff x="4748268" y="252580"/>
            <a:chExt cx="3635568" cy="3999931"/>
          </a:xfrm>
        </p:grpSpPr>
        <p:sp>
          <p:nvSpPr>
            <p:cNvPr id="8" name="Callout 1 7"/>
            <p:cNvSpPr/>
            <p:nvPr/>
          </p:nvSpPr>
          <p:spPr>
            <a:xfrm>
              <a:off x="6929610" y="2622014"/>
              <a:ext cx="1145754" cy="1630497"/>
            </a:xfrm>
            <a:prstGeom prst="borderCallout1">
              <a:avLst>
                <a:gd name="adj1" fmla="val -169"/>
                <a:gd name="adj2" fmla="val 35898"/>
                <a:gd name="adj3" fmla="val -107770"/>
                <a:gd name="adj4" fmla="val -2775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748268" y="252580"/>
              <a:ext cx="3635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prstClr val="black"/>
                  </a:solidFill>
                </a:rPr>
                <a:t>FUNZIONALITA` PERSONALIZZATE </a:t>
              </a:r>
            </a:p>
            <a:p>
              <a:pPr algn="ctr"/>
              <a:r>
                <a:rPr lang="it-IT" dirty="0" smtClean="0">
                  <a:solidFill>
                    <a:prstClr val="black"/>
                  </a:solidFill>
                </a:rPr>
                <a:t>PER WORKSTATION</a:t>
              </a:r>
              <a:endParaRPr lang="it-IT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5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" y="1036846"/>
            <a:ext cx="10979271" cy="50224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49976" y="1311007"/>
            <a:ext cx="187287" cy="22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Click r:id="" action="ppaction://hlinkshowjump?jump=nextslide"/>
          </p:cNvPr>
          <p:cNvSpPr/>
          <p:nvPr/>
        </p:nvSpPr>
        <p:spPr>
          <a:xfrm>
            <a:off x="3249976" y="1299990"/>
            <a:ext cx="187287" cy="2203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49976" y="1311007"/>
            <a:ext cx="187287" cy="22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" y="1036846"/>
            <a:ext cx="10957410" cy="50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55424"/>
            <a:ext cx="8596668" cy="1091486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Vendite Internazionali/</a:t>
            </a:r>
            <a:br>
              <a:rPr lang="it-IT" dirty="0" smtClean="0"/>
            </a:br>
            <a:r>
              <a:rPr lang="it-IT" dirty="0" smtClean="0"/>
              <a:t>Ordini dei Clienti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42446" y="1461927"/>
            <a:ext cx="3631556" cy="2260972"/>
            <a:chOff x="5642446" y="1461927"/>
            <a:chExt cx="3631556" cy="22609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2446" y="1461927"/>
              <a:ext cx="2372591" cy="111215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8043" y="1588622"/>
              <a:ext cx="1265959" cy="2134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4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112" y="155423"/>
            <a:ext cx="8596668" cy="97946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WearUp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Flusso di Lavoro Produzione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42" y="1804285"/>
            <a:ext cx="300825" cy="402320"/>
          </a:xfrm>
          <a:prstGeom prst="rect">
            <a:avLst/>
          </a:prstGeom>
        </p:spPr>
      </p:pic>
      <p:pic>
        <p:nvPicPr>
          <p:cNvPr id="5" name="Immagin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242" y="1804285"/>
            <a:ext cx="300825" cy="402320"/>
          </a:xfrm>
          <a:prstGeom prst="rect">
            <a:avLst/>
          </a:prstGeom>
        </p:spPr>
      </p:pic>
      <p:sp>
        <p:nvSpPr>
          <p:cNvPr id="7" name="Rettangolo 6">
            <a:hlinkClick r:id="rId7" action="ppaction://hlinksldjump"/>
          </p:cNvPr>
          <p:cNvSpPr/>
          <p:nvPr/>
        </p:nvSpPr>
        <p:spPr>
          <a:xfrm>
            <a:off x="4946573" y="1586429"/>
            <a:ext cx="683046" cy="95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Click r:id="rId8" action="ppaction://hlinksldjump"/>
          </p:cNvPr>
          <p:cNvSpPr/>
          <p:nvPr/>
        </p:nvSpPr>
        <p:spPr>
          <a:xfrm>
            <a:off x="6323682" y="1421176"/>
            <a:ext cx="2886419" cy="1244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hlinkClick r:id="rId9" action="ppaction://hlinksldjump"/>
          </p:cNvPr>
          <p:cNvSpPr/>
          <p:nvPr/>
        </p:nvSpPr>
        <p:spPr>
          <a:xfrm>
            <a:off x="7976212" y="3822853"/>
            <a:ext cx="1542361" cy="10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Click r:id="rId10" action="ppaction://hlinksldjump"/>
          </p:cNvPr>
          <p:cNvSpPr/>
          <p:nvPr/>
        </p:nvSpPr>
        <p:spPr>
          <a:xfrm>
            <a:off x="6918593" y="2853369"/>
            <a:ext cx="837282" cy="771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Click r:id="rId11" action="ppaction://hlinksldjump"/>
          </p:cNvPr>
          <p:cNvSpPr/>
          <p:nvPr/>
        </p:nvSpPr>
        <p:spPr>
          <a:xfrm>
            <a:off x="6907576" y="4043190"/>
            <a:ext cx="870332" cy="71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rId12" action="ppaction://hlinksldjump"/>
          </p:cNvPr>
          <p:cNvSpPr/>
          <p:nvPr/>
        </p:nvSpPr>
        <p:spPr>
          <a:xfrm>
            <a:off x="6918593" y="5155894"/>
            <a:ext cx="837282" cy="705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Click r:id="rId13" action="ppaction://hlinksldjump"/>
          </p:cNvPr>
          <p:cNvSpPr/>
          <p:nvPr/>
        </p:nvSpPr>
        <p:spPr>
          <a:xfrm>
            <a:off x="5420299" y="3624549"/>
            <a:ext cx="903383" cy="152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202" y="1219028"/>
            <a:ext cx="9456161" cy="5130378"/>
          </a:xfrm>
          <a:prstGeom prst="rect">
            <a:avLst/>
          </a:prstGeom>
        </p:spPr>
      </p:pic>
      <p:sp>
        <p:nvSpPr>
          <p:cNvPr id="3" name="Rettangolo 2">
            <a:hlinkClick r:id="rId15" action="ppaction://hlinksldjump"/>
          </p:cNvPr>
          <p:cNvSpPr/>
          <p:nvPr/>
        </p:nvSpPr>
        <p:spPr>
          <a:xfrm>
            <a:off x="720112" y="1219028"/>
            <a:ext cx="1141739" cy="1535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hlinkClick r:id="rId4" action="ppaction://hlinksldjump"/>
          </p:cNvPr>
          <p:cNvSpPr/>
          <p:nvPr/>
        </p:nvSpPr>
        <p:spPr>
          <a:xfrm>
            <a:off x="2339942" y="1421176"/>
            <a:ext cx="744781" cy="1123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Click r:id="rId16" action="ppaction://hlinksldjump"/>
          </p:cNvPr>
          <p:cNvSpPr/>
          <p:nvPr/>
        </p:nvSpPr>
        <p:spPr>
          <a:xfrm>
            <a:off x="720112" y="1134889"/>
            <a:ext cx="1240890" cy="1619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hlinkClick r:id="rId6" action="ppaction://hlinksldjump"/>
          </p:cNvPr>
          <p:cNvSpPr/>
          <p:nvPr/>
        </p:nvSpPr>
        <p:spPr>
          <a:xfrm>
            <a:off x="3597242" y="1421176"/>
            <a:ext cx="886623" cy="1123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hlinkClick r:id="rId7" action="ppaction://hlinksldjump"/>
          </p:cNvPr>
          <p:cNvSpPr/>
          <p:nvPr/>
        </p:nvSpPr>
        <p:spPr>
          <a:xfrm>
            <a:off x="5023692" y="1421176"/>
            <a:ext cx="991518" cy="1244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hlinkClick r:id="rId17" action="ppaction://hlinksldjump"/>
          </p:cNvPr>
          <p:cNvSpPr/>
          <p:nvPr/>
        </p:nvSpPr>
        <p:spPr>
          <a:xfrm>
            <a:off x="6477918" y="1421176"/>
            <a:ext cx="3040655" cy="1123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hlinkClick r:id="rId8" action="ppaction://hlinksldjump"/>
          </p:cNvPr>
          <p:cNvSpPr/>
          <p:nvPr/>
        </p:nvSpPr>
        <p:spPr>
          <a:xfrm>
            <a:off x="8747393" y="2544896"/>
            <a:ext cx="1049936" cy="991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hlinkClick r:id="rId8" action="ppaction://hlinksldjump"/>
          </p:cNvPr>
          <p:cNvSpPr/>
          <p:nvPr/>
        </p:nvSpPr>
        <p:spPr>
          <a:xfrm>
            <a:off x="6477918" y="1421176"/>
            <a:ext cx="3341445" cy="1123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hlinkClick r:id="rId9" action="ppaction://hlinksldjump"/>
          </p:cNvPr>
          <p:cNvSpPr/>
          <p:nvPr/>
        </p:nvSpPr>
        <p:spPr>
          <a:xfrm>
            <a:off x="8273667" y="3822853"/>
            <a:ext cx="1641514" cy="1244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hlinkClick r:id="rId18" action="ppaction://hlinksldjump"/>
          </p:cNvPr>
          <p:cNvSpPr/>
          <p:nvPr/>
        </p:nvSpPr>
        <p:spPr>
          <a:xfrm>
            <a:off x="7216048" y="2853369"/>
            <a:ext cx="969485" cy="683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hlinkClick r:id="rId19" action="ppaction://hlinksldjump"/>
          </p:cNvPr>
          <p:cNvSpPr/>
          <p:nvPr/>
        </p:nvSpPr>
        <p:spPr>
          <a:xfrm>
            <a:off x="7216048" y="4043190"/>
            <a:ext cx="969485" cy="71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hlinkClick r:id="rId20" action="ppaction://hlinksldjump"/>
          </p:cNvPr>
          <p:cNvSpPr/>
          <p:nvPr/>
        </p:nvSpPr>
        <p:spPr>
          <a:xfrm>
            <a:off x="7216048" y="5067759"/>
            <a:ext cx="1013552" cy="991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hlinkClick r:id="rId21" action="ppaction://hlinksldjump"/>
          </p:cNvPr>
          <p:cNvSpPr/>
          <p:nvPr/>
        </p:nvSpPr>
        <p:spPr>
          <a:xfrm>
            <a:off x="5629619" y="3624549"/>
            <a:ext cx="1068636" cy="1685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hlinkClick r:id="rId22" action="ppaction://hlinksldjump"/>
          </p:cNvPr>
          <p:cNvSpPr/>
          <p:nvPr/>
        </p:nvSpPr>
        <p:spPr>
          <a:xfrm>
            <a:off x="1861851" y="2754217"/>
            <a:ext cx="3767768" cy="322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hlinkClick r:id="rId23" action="ppaction://hlinksldjump"/>
          </p:cNvPr>
          <p:cNvSpPr/>
          <p:nvPr/>
        </p:nvSpPr>
        <p:spPr>
          <a:xfrm>
            <a:off x="363202" y="3811836"/>
            <a:ext cx="1498649" cy="252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6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Ordini dei Clienti WEB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8" y="1472137"/>
            <a:ext cx="9557386" cy="4267651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289288" y="1350950"/>
            <a:ext cx="9557386" cy="4690480"/>
            <a:chOff x="289288" y="1350950"/>
            <a:chExt cx="9557386" cy="4690480"/>
          </a:xfrm>
        </p:grpSpPr>
        <p:grpSp>
          <p:nvGrpSpPr>
            <p:cNvPr id="7" name="Gruppo 6"/>
            <p:cNvGrpSpPr/>
            <p:nvPr/>
          </p:nvGrpSpPr>
          <p:grpSpPr>
            <a:xfrm>
              <a:off x="289288" y="1350950"/>
              <a:ext cx="9557386" cy="4690480"/>
              <a:chOff x="289288" y="1350950"/>
              <a:chExt cx="9557386" cy="4690480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88" y="1350950"/>
                <a:ext cx="9557386" cy="4690480"/>
              </a:xfrm>
              <a:prstGeom prst="rect">
                <a:avLst/>
              </a:prstGeom>
            </p:spPr>
          </p:pic>
          <p:sp>
            <p:nvSpPr>
              <p:cNvPr id="5" name="Rettangolo 4"/>
              <p:cNvSpPr/>
              <p:nvPr/>
            </p:nvSpPr>
            <p:spPr>
              <a:xfrm>
                <a:off x="6180463" y="1751682"/>
                <a:ext cx="969484" cy="1542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6079475" y="3712096"/>
                <a:ext cx="1070472" cy="1548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6409981" y="4737253"/>
                <a:ext cx="739966" cy="991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Rettangolo 9">
              <a:hlinkClick r:id="" action="ppaction://hlinkshowjump?jump=nextslide"/>
            </p:cNvPr>
            <p:cNvSpPr/>
            <p:nvPr/>
          </p:nvSpPr>
          <p:spPr>
            <a:xfrm>
              <a:off x="2368626" y="1894901"/>
              <a:ext cx="1608463" cy="2313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772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66102" y="2324559"/>
            <a:ext cx="1487276" cy="1839817"/>
            <a:chOff x="66102" y="2324559"/>
            <a:chExt cx="1487276" cy="1839817"/>
          </a:xfrm>
        </p:grpSpPr>
        <p:sp>
          <p:nvSpPr>
            <p:cNvPr id="5" name="Parentesi graffa aperta 4"/>
            <p:cNvSpPr/>
            <p:nvPr/>
          </p:nvSpPr>
          <p:spPr>
            <a:xfrm>
              <a:off x="1355075" y="2324559"/>
              <a:ext cx="198303" cy="1839817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6102" y="2921301"/>
              <a:ext cx="1288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TIPOLOGIE PRODOTTI</a:t>
              </a:r>
              <a:endParaRPr lang="it-IT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666085" y="5774997"/>
            <a:ext cx="7430419" cy="871469"/>
            <a:chOff x="2666085" y="5774997"/>
            <a:chExt cx="7430419" cy="871469"/>
          </a:xfrm>
        </p:grpSpPr>
        <p:sp>
          <p:nvSpPr>
            <p:cNvPr id="10" name="Parentesi graffa aperta 9"/>
            <p:cNvSpPr/>
            <p:nvPr/>
          </p:nvSpPr>
          <p:spPr>
            <a:xfrm rot="16200000">
              <a:off x="6244663" y="2196419"/>
              <a:ext cx="273263" cy="7430419"/>
            </a:xfrm>
            <a:prstGeom prst="leftBrace">
              <a:avLst>
                <a:gd name="adj1" fmla="val 8333"/>
                <a:gd name="adj2" fmla="val 5029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244029" y="6000135"/>
              <a:ext cx="2456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MODELLI PRESENTI</a:t>
              </a:r>
            </a:p>
            <a:p>
              <a:pPr algn="ctr"/>
              <a:r>
                <a:rPr lang="it-IT" dirty="0" smtClean="0"/>
                <a:t>IN CATALOGO</a:t>
              </a:r>
              <a:endParaRPr lang="it-IT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608464" y="1171274"/>
            <a:ext cx="9507556" cy="4603723"/>
            <a:chOff x="1608464" y="1171274"/>
            <a:chExt cx="9507556" cy="460372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464" y="1171274"/>
              <a:ext cx="9507556" cy="4603723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1608464" y="1531345"/>
              <a:ext cx="958466" cy="121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048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8470" y="686643"/>
            <a:ext cx="218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RIEPILOGO ORDINE</a:t>
            </a:r>
            <a:endParaRPr lang="it-IT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0" y="1160716"/>
            <a:ext cx="10157552" cy="4972767"/>
          </a:xfrm>
          <a:prstGeom prst="rect">
            <a:avLst/>
          </a:prstGeom>
        </p:spPr>
      </p:pic>
      <p:sp>
        <p:nvSpPr>
          <p:cNvPr id="3" name="Rettangolo 2">
            <a:hlinkClick r:id="" action="ppaction://hlinkshowjump?jump=nextslide"/>
          </p:cNvPr>
          <p:cNvSpPr/>
          <p:nvPr/>
        </p:nvSpPr>
        <p:spPr>
          <a:xfrm>
            <a:off x="2467775" y="1127665"/>
            <a:ext cx="1057622" cy="3045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5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1" y="168388"/>
            <a:ext cx="8661624" cy="65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9" y="1058808"/>
            <a:ext cx="7824338" cy="47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5928"/>
            <a:ext cx="8596668" cy="640982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Conferma Ordini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42446" y="1461927"/>
            <a:ext cx="3631556" cy="2260972"/>
            <a:chOff x="5642446" y="1461927"/>
            <a:chExt cx="3631556" cy="22609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2446" y="1461927"/>
              <a:ext cx="2372591" cy="111215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8043" y="1588622"/>
              <a:ext cx="1265959" cy="2134277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1836" y="3869640"/>
            <a:ext cx="1518371" cy="10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Conferma Ordini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" y="1638259"/>
            <a:ext cx="9680798" cy="4068478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4742761" y="1509311"/>
            <a:ext cx="2308033" cy="5011514"/>
            <a:chOff x="4742761" y="1509311"/>
            <a:chExt cx="2308033" cy="5011514"/>
          </a:xfrm>
        </p:grpSpPr>
        <p:sp>
          <p:nvSpPr>
            <p:cNvPr id="4" name="Ovale 3"/>
            <p:cNvSpPr/>
            <p:nvPr/>
          </p:nvSpPr>
          <p:spPr>
            <a:xfrm>
              <a:off x="5001657" y="1509311"/>
              <a:ext cx="2049137" cy="11457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>
              <a:stCxn id="4" idx="4"/>
            </p:cNvCxnSpPr>
            <p:nvPr/>
          </p:nvCxnSpPr>
          <p:spPr>
            <a:xfrm flipH="1">
              <a:off x="5883007" y="2655065"/>
              <a:ext cx="143219" cy="321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4742761" y="5874494"/>
              <a:ext cx="2302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CONFERMA ORDINI</a:t>
              </a:r>
            </a:p>
            <a:p>
              <a:pPr algn="ctr"/>
              <a:r>
                <a:rPr lang="it-IT" dirty="0" smtClean="0"/>
                <a:t>WEB &amp; MANUALI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9266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0" y="501335"/>
            <a:ext cx="8960954" cy="5894434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466901" y="1200839"/>
            <a:ext cx="2673401" cy="3007605"/>
            <a:chOff x="6466901" y="1200839"/>
            <a:chExt cx="2673401" cy="3007605"/>
          </a:xfrm>
        </p:grpSpPr>
        <p:sp>
          <p:nvSpPr>
            <p:cNvPr id="5" name="Parentesi graffa chiusa 4"/>
            <p:cNvSpPr/>
            <p:nvPr/>
          </p:nvSpPr>
          <p:spPr>
            <a:xfrm>
              <a:off x="6466901" y="1200839"/>
              <a:ext cx="363557" cy="3007605"/>
            </a:xfrm>
            <a:prstGeom prst="rightBrace">
              <a:avLst>
                <a:gd name="adj1" fmla="val 8333"/>
                <a:gd name="adj2" fmla="val 5036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837776" y="2381475"/>
              <a:ext cx="2302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FILTRI DI</a:t>
              </a:r>
            </a:p>
            <a:p>
              <a:r>
                <a:rPr lang="it-IT" dirty="0" smtClean="0"/>
                <a:t>PARAMETRIZZAZIONE</a:t>
              </a:r>
              <a:endParaRPr lang="it-IT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498270" y="4318612"/>
            <a:ext cx="2872014" cy="1683745"/>
            <a:chOff x="4498270" y="4318612"/>
            <a:chExt cx="2872014" cy="1683745"/>
          </a:xfrm>
        </p:grpSpPr>
        <p:sp>
          <p:nvSpPr>
            <p:cNvPr id="8" name="Parentesi graffa chiusa 7"/>
            <p:cNvSpPr/>
            <p:nvPr/>
          </p:nvSpPr>
          <p:spPr>
            <a:xfrm>
              <a:off x="4498270" y="4318612"/>
              <a:ext cx="294067" cy="1683745"/>
            </a:xfrm>
            <a:prstGeom prst="rightBrace">
              <a:avLst>
                <a:gd name="adj1" fmla="val 8333"/>
                <a:gd name="adj2" fmla="val 5036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792337" y="4975818"/>
              <a:ext cx="2577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LIVELLO DELL’ORDINE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2540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2" y="382190"/>
            <a:ext cx="9036931" cy="594111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67788" y="3327094"/>
            <a:ext cx="4406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56770" y="3745735"/>
            <a:ext cx="4406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167787" y="5502925"/>
            <a:ext cx="4406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167788" y="4919031"/>
            <a:ext cx="5930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167788" y="4715678"/>
            <a:ext cx="4406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60444" y="4512325"/>
            <a:ext cx="4406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186149" y="4318612"/>
            <a:ext cx="591239" cy="109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156771" y="5308294"/>
            <a:ext cx="4406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156770" y="3919710"/>
            <a:ext cx="4406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156769" y="4125818"/>
            <a:ext cx="440675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165949" y="3521725"/>
            <a:ext cx="1004374" cy="1296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13064"/>
            <a:ext cx="8596668" cy="633846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Fabbisogni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42446" y="1461927"/>
            <a:ext cx="3631556" cy="2260972"/>
            <a:chOff x="5642446" y="1461927"/>
            <a:chExt cx="3631556" cy="22609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2446" y="1461927"/>
              <a:ext cx="2372591" cy="111215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8043" y="1588622"/>
              <a:ext cx="1265959" cy="2134277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1836" y="3869640"/>
            <a:ext cx="1518371" cy="106203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2697" y="2769976"/>
            <a:ext cx="369585" cy="317362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9954" y="2780366"/>
            <a:ext cx="369585" cy="31736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7849" y="2824018"/>
            <a:ext cx="891077" cy="6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Shoemaster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5" y="706265"/>
            <a:ext cx="8875802" cy="58499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5" y="706266"/>
            <a:ext cx="8875802" cy="58384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4" y="706264"/>
            <a:ext cx="8875802" cy="584418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3" y="706264"/>
            <a:ext cx="8875803" cy="5849961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517792" y="188474"/>
            <a:ext cx="6408207" cy="1232702"/>
            <a:chOff x="517792" y="188474"/>
            <a:chExt cx="6408207" cy="1232702"/>
          </a:xfrm>
        </p:grpSpPr>
        <p:sp>
          <p:nvSpPr>
            <p:cNvPr id="5" name="Callout 2 4"/>
            <p:cNvSpPr/>
            <p:nvPr/>
          </p:nvSpPr>
          <p:spPr>
            <a:xfrm>
              <a:off x="517792" y="1167788"/>
              <a:ext cx="2809302" cy="253388"/>
            </a:xfrm>
            <a:prstGeom prst="borderCallout2">
              <a:avLst>
                <a:gd name="adj1" fmla="val -480"/>
                <a:gd name="adj2" fmla="val 61079"/>
                <a:gd name="adj3" fmla="val -318491"/>
                <a:gd name="adj4" fmla="val 61372"/>
                <a:gd name="adj5" fmla="val -317047"/>
                <a:gd name="adj6" fmla="val 78823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728572" y="188474"/>
              <a:ext cx="419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FILTRI PER IMPOSTAZIONE FABBISOGNO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7059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1" y="525881"/>
            <a:ext cx="9657068" cy="59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13064"/>
            <a:ext cx="8596668" cy="633846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Ordini Fornitori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42446" y="1461927"/>
            <a:ext cx="3631556" cy="2260972"/>
            <a:chOff x="5642446" y="1461927"/>
            <a:chExt cx="3631556" cy="22609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2446" y="1461927"/>
              <a:ext cx="2372591" cy="111215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8043" y="1588622"/>
              <a:ext cx="1265959" cy="2134277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1836" y="3869640"/>
            <a:ext cx="1518371" cy="106203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2697" y="2769976"/>
            <a:ext cx="369585" cy="317362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9954" y="2780366"/>
            <a:ext cx="369585" cy="31736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7849" y="2824018"/>
            <a:ext cx="891077" cy="69698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8866" y="3569131"/>
            <a:ext cx="864641" cy="11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" y="991127"/>
            <a:ext cx="10968833" cy="5035099"/>
          </a:xfrm>
          <a:prstGeom prst="rect">
            <a:avLst/>
          </a:prstGeom>
        </p:spPr>
      </p:pic>
      <p:sp>
        <p:nvSpPr>
          <p:cNvPr id="4" name="Rettangolo arrotondato 3">
            <a:hlinkClick r:id="" action="ppaction://hlinkshowjump?jump=nextslide"/>
          </p:cNvPr>
          <p:cNvSpPr/>
          <p:nvPr/>
        </p:nvSpPr>
        <p:spPr>
          <a:xfrm>
            <a:off x="275421" y="3007605"/>
            <a:ext cx="1244907" cy="3855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7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1" y="991127"/>
            <a:ext cx="10957963" cy="50569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1" y="991127"/>
            <a:ext cx="10957963" cy="5030109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3062689" y="397043"/>
            <a:ext cx="3745735" cy="2147853"/>
            <a:chOff x="3062689" y="397043"/>
            <a:chExt cx="3745735" cy="2147853"/>
          </a:xfrm>
        </p:grpSpPr>
        <p:sp>
          <p:nvSpPr>
            <p:cNvPr id="8" name="Callout 1 7"/>
            <p:cNvSpPr/>
            <p:nvPr/>
          </p:nvSpPr>
          <p:spPr>
            <a:xfrm>
              <a:off x="3062689" y="1938969"/>
              <a:ext cx="925417" cy="605927"/>
            </a:xfrm>
            <a:prstGeom prst="borderCallout1">
              <a:avLst>
                <a:gd name="adj1" fmla="val 568"/>
                <a:gd name="adj2" fmla="val 32143"/>
                <a:gd name="adj3" fmla="val -222046"/>
                <a:gd name="adj4" fmla="val 11285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087257" y="397043"/>
              <a:ext cx="2721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CODICE TESTATA ORDINE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3301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4" y="991127"/>
            <a:ext cx="10957963" cy="5040115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4054207" y="5023692"/>
            <a:ext cx="4450815" cy="1745791"/>
            <a:chOff x="4054207" y="5023692"/>
            <a:chExt cx="4450815" cy="1745791"/>
          </a:xfrm>
        </p:grpSpPr>
        <p:sp>
          <p:nvSpPr>
            <p:cNvPr id="5" name="Callout 1 4"/>
            <p:cNvSpPr/>
            <p:nvPr/>
          </p:nvSpPr>
          <p:spPr>
            <a:xfrm>
              <a:off x="4054207" y="5023692"/>
              <a:ext cx="1145754" cy="231354"/>
            </a:xfrm>
            <a:prstGeom prst="borderCallout1">
              <a:avLst>
                <a:gd name="adj1" fmla="val 61608"/>
                <a:gd name="adj2" fmla="val 101282"/>
                <a:gd name="adj3" fmla="val 502976"/>
                <a:gd name="adj4" fmla="val 15878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838940" y="6123152"/>
              <a:ext cx="2666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QUANTITA` ORDINATA</a:t>
              </a:r>
            </a:p>
            <a:p>
              <a:r>
                <a:rPr lang="it-IT" dirty="0" smtClean="0"/>
                <a:t>AL FORNITORE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7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13064"/>
            <a:ext cx="8596668" cy="633846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Lancio di Produzione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42446" y="1461927"/>
            <a:ext cx="3631556" cy="2260972"/>
            <a:chOff x="5642446" y="1461927"/>
            <a:chExt cx="3631556" cy="22609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2446" y="1461927"/>
              <a:ext cx="2372591" cy="111215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8043" y="1588622"/>
              <a:ext cx="1265959" cy="2134277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1836" y="3869640"/>
            <a:ext cx="1518371" cy="106203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2697" y="2769976"/>
            <a:ext cx="369585" cy="317362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9954" y="2780366"/>
            <a:ext cx="369585" cy="31736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7849" y="2824018"/>
            <a:ext cx="891077" cy="69698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8866" y="3569131"/>
            <a:ext cx="864641" cy="110808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4525" y="4650611"/>
            <a:ext cx="925419" cy="13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Prelievo di Magazzino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3" y="1404907"/>
            <a:ext cx="11107581" cy="4511151"/>
          </a:xfrm>
          <a:prstGeom prst="rect">
            <a:avLst/>
          </a:prstGeom>
        </p:spPr>
      </p:pic>
      <p:sp>
        <p:nvSpPr>
          <p:cNvPr id="4" name="Rettangolo 3">
            <a:hlinkClick r:id="" action="ppaction://hlinkshowjump?jump=nextslide"/>
          </p:cNvPr>
          <p:cNvSpPr/>
          <p:nvPr/>
        </p:nvSpPr>
        <p:spPr>
          <a:xfrm>
            <a:off x="1608462" y="2412694"/>
            <a:ext cx="1762699" cy="8372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6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3" y="1404908"/>
            <a:ext cx="11107581" cy="50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4" y="466407"/>
            <a:ext cx="9095855" cy="57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05" y="0"/>
            <a:ext cx="4880919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54" y="0"/>
            <a:ext cx="4857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66317" y="519089"/>
            <a:ext cx="8596668" cy="516605"/>
          </a:xfrm>
        </p:spPr>
        <p:txBody>
          <a:bodyPr>
            <a:noAutofit/>
          </a:bodyPr>
          <a:lstStyle/>
          <a:p>
            <a:pPr algn="ctr"/>
            <a:r>
              <a:rPr lang="it-IT" sz="2800" i="1" dirty="0" smtClean="0"/>
              <a:t>DDT</a:t>
            </a:r>
            <a:endParaRPr lang="it-IT" sz="28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6" y="1035694"/>
            <a:ext cx="4069473" cy="57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Bolla di Lavorazione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" y="1409404"/>
            <a:ext cx="10278737" cy="4724229"/>
          </a:xfrm>
          <a:prstGeom prst="rect">
            <a:avLst/>
          </a:prstGeom>
        </p:spPr>
      </p:pic>
      <p:sp>
        <p:nvSpPr>
          <p:cNvPr id="4" name="Rettangolo 3">
            <a:hlinkClick r:id="" action="ppaction://hlinkshowjump?jump=nextslide"/>
          </p:cNvPr>
          <p:cNvSpPr/>
          <p:nvPr/>
        </p:nvSpPr>
        <p:spPr>
          <a:xfrm>
            <a:off x="6356734" y="1872867"/>
            <a:ext cx="1729648" cy="82626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1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3" y="718767"/>
            <a:ext cx="8755828" cy="5988132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388173" y="718767"/>
            <a:ext cx="8772314" cy="5988132"/>
            <a:chOff x="388173" y="718767"/>
            <a:chExt cx="8772314" cy="5988132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73" y="718767"/>
              <a:ext cx="8772314" cy="5988132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6389783" y="2974554"/>
              <a:ext cx="319489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95759" y="281741"/>
            <a:ext cx="3899972" cy="1701295"/>
            <a:chOff x="495759" y="281741"/>
            <a:chExt cx="3899972" cy="1701295"/>
          </a:xfrm>
        </p:grpSpPr>
        <p:sp>
          <p:nvSpPr>
            <p:cNvPr id="7" name="Callout 1 6"/>
            <p:cNvSpPr/>
            <p:nvPr/>
          </p:nvSpPr>
          <p:spPr>
            <a:xfrm>
              <a:off x="495759" y="1630496"/>
              <a:ext cx="1795749" cy="352540"/>
            </a:xfrm>
            <a:prstGeom prst="borderCallout1">
              <a:avLst>
                <a:gd name="adj1" fmla="val -3125"/>
                <a:gd name="adj2" fmla="val 81238"/>
                <a:gd name="adj3" fmla="val -315624"/>
                <a:gd name="adj4" fmla="val 11442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533880" y="281741"/>
              <a:ext cx="1861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FILTRI RICERCA</a:t>
              </a:r>
              <a:endParaRPr lang="it-IT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026227" y="1454227"/>
            <a:ext cx="4968607" cy="3114109"/>
            <a:chOff x="6026227" y="1432193"/>
            <a:chExt cx="4968607" cy="3114109"/>
          </a:xfrm>
        </p:grpSpPr>
        <p:sp>
          <p:nvSpPr>
            <p:cNvPr id="10" name="Callout 1 9"/>
            <p:cNvSpPr/>
            <p:nvPr/>
          </p:nvSpPr>
          <p:spPr>
            <a:xfrm>
              <a:off x="6026227" y="1432193"/>
              <a:ext cx="1333040" cy="319489"/>
            </a:xfrm>
            <a:prstGeom prst="borderCallout1">
              <a:avLst>
                <a:gd name="adj1" fmla="val 53233"/>
                <a:gd name="adj2" fmla="val 99105"/>
                <a:gd name="adj3" fmla="val 784914"/>
                <a:gd name="adj4" fmla="val 26745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144001" y="3899971"/>
              <a:ext cx="1850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SCELTA LIVELLO DA STAMPARE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7492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451692" y="615567"/>
            <a:ext cx="8747391" cy="5944530"/>
            <a:chOff x="451692" y="615567"/>
            <a:chExt cx="8747391" cy="594453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92" y="615567"/>
              <a:ext cx="8747391" cy="5944530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972019" y="1961002"/>
              <a:ext cx="319489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5277080" y="1773716"/>
              <a:ext cx="826265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065224" y="2159306"/>
              <a:ext cx="506776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2831335" y="2148289"/>
              <a:ext cx="561860" cy="99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533002" y="1553378"/>
              <a:ext cx="429658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277080" y="2159305"/>
              <a:ext cx="2401677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831335" y="5100810"/>
              <a:ext cx="330506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75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3" y="155422"/>
            <a:ext cx="2309767" cy="3261341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1311007" y="1101687"/>
            <a:ext cx="3503363" cy="2456382"/>
            <a:chOff x="451692" y="615567"/>
            <a:chExt cx="8747391" cy="5944530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92" y="615567"/>
              <a:ext cx="8747391" cy="5944530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1972019" y="1961002"/>
              <a:ext cx="319489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5277080" y="1773716"/>
              <a:ext cx="826265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065224" y="2159306"/>
              <a:ext cx="506776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831335" y="2148289"/>
              <a:ext cx="561860" cy="99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533002" y="1553378"/>
              <a:ext cx="429658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277080" y="2159305"/>
              <a:ext cx="2401677" cy="88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831335" y="5100810"/>
              <a:ext cx="330506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Freccia angolare in su 8"/>
          <p:cNvSpPr/>
          <p:nvPr/>
        </p:nvSpPr>
        <p:spPr>
          <a:xfrm rot="5400000">
            <a:off x="3508682" y="3112075"/>
            <a:ext cx="1377488" cy="2269476"/>
          </a:xfrm>
          <a:prstGeom prst="bentUpArrow">
            <a:avLst>
              <a:gd name="adj1" fmla="val 25000"/>
              <a:gd name="adj2" fmla="val 26036"/>
              <a:gd name="adj3" fmla="val 2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32" y="3400946"/>
            <a:ext cx="5456679" cy="29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Avanzamento Produzione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1" y="1329828"/>
            <a:ext cx="10763044" cy="4795549"/>
          </a:xfrm>
          <a:prstGeom prst="rect">
            <a:avLst/>
          </a:prstGeom>
        </p:spPr>
      </p:pic>
      <p:sp>
        <p:nvSpPr>
          <p:cNvPr id="4" name="Rettangolo 3">
            <a:hlinkClick r:id="" action="ppaction://hlinkshowjump?jump=nextslide"/>
          </p:cNvPr>
          <p:cNvSpPr/>
          <p:nvPr/>
        </p:nvSpPr>
        <p:spPr>
          <a:xfrm>
            <a:off x="1531344" y="1850834"/>
            <a:ext cx="1718632" cy="7821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hlinkClick r:id="rId7" action="ppaction://hlinksldjump"/>
          </p:cNvPr>
          <p:cNvSpPr/>
          <p:nvPr/>
        </p:nvSpPr>
        <p:spPr>
          <a:xfrm>
            <a:off x="4241494" y="1861851"/>
            <a:ext cx="837282" cy="782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1238445"/>
            <a:ext cx="11142471" cy="46886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1238445"/>
            <a:ext cx="11142471" cy="4688629"/>
          </a:xfrm>
          <a:prstGeom prst="rect">
            <a:avLst/>
          </a:prstGeom>
        </p:spPr>
      </p:pic>
      <p:sp>
        <p:nvSpPr>
          <p:cNvPr id="7" name="Rettangolo 6">
            <a:hlinkClick r:id="" action="ppaction://hlinkshowjump?jump=nextslide"/>
          </p:cNvPr>
          <p:cNvSpPr/>
          <p:nvPr/>
        </p:nvSpPr>
        <p:spPr>
          <a:xfrm>
            <a:off x="528810" y="4770304"/>
            <a:ext cx="4021156" cy="25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528810" y="4770304"/>
            <a:ext cx="4021156" cy="1940988"/>
            <a:chOff x="528810" y="4770304"/>
            <a:chExt cx="4021156" cy="1940988"/>
          </a:xfrm>
        </p:grpSpPr>
        <p:sp>
          <p:nvSpPr>
            <p:cNvPr id="8" name="Callout 1 7"/>
            <p:cNvSpPr/>
            <p:nvPr/>
          </p:nvSpPr>
          <p:spPr>
            <a:xfrm>
              <a:off x="528810" y="4770304"/>
              <a:ext cx="4021156" cy="253388"/>
            </a:xfrm>
            <a:prstGeom prst="borderCallout1">
              <a:avLst>
                <a:gd name="adj1" fmla="val 101358"/>
                <a:gd name="adj2" fmla="val 36051"/>
                <a:gd name="adj3" fmla="val 551630"/>
                <a:gd name="adj4" fmla="val 45229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280492" y="6064961"/>
              <a:ext cx="2269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NOTE VISIVE</a:t>
              </a:r>
            </a:p>
            <a:p>
              <a:r>
                <a:rPr lang="it-IT" dirty="0" smtClean="0"/>
                <a:t>(immagini e video)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9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9" y="1070253"/>
            <a:ext cx="11184465" cy="4812753"/>
          </a:xfrm>
          <a:prstGeom prst="rect">
            <a:avLst/>
          </a:prstGeom>
        </p:spPr>
      </p:pic>
      <p:sp>
        <p:nvSpPr>
          <p:cNvPr id="5" name="Inizio 4">
            <a:hlinkClick r:id="rId7" action="ppaction://hlinksldjump" highlightClick="1"/>
          </p:cNvPr>
          <p:cNvSpPr/>
          <p:nvPr/>
        </p:nvSpPr>
        <p:spPr>
          <a:xfrm>
            <a:off x="11219995" y="6495206"/>
            <a:ext cx="317009" cy="211693"/>
          </a:xfrm>
          <a:prstGeom prst="actionButtonBeginning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13064"/>
            <a:ext cx="8596668" cy="633846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Analisi Supply Chain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42446" y="1461927"/>
            <a:ext cx="3631556" cy="2260972"/>
            <a:chOff x="5642446" y="1461927"/>
            <a:chExt cx="3631556" cy="22609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2446" y="1461927"/>
              <a:ext cx="2372591" cy="111215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8043" y="1588622"/>
              <a:ext cx="1265959" cy="2134277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1836" y="3869640"/>
            <a:ext cx="1518371" cy="106203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2697" y="2769976"/>
            <a:ext cx="369585" cy="317362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9954" y="2780366"/>
            <a:ext cx="369585" cy="31736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7849" y="2824018"/>
            <a:ext cx="891077" cy="69698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8866" y="3569131"/>
            <a:ext cx="864641" cy="110808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4525" y="4650611"/>
            <a:ext cx="925419" cy="130244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2234" y="3603840"/>
            <a:ext cx="1338917" cy="14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167787"/>
            <a:ext cx="10474169" cy="4417766"/>
          </a:xfrm>
          <a:prstGeom prst="rect">
            <a:avLst/>
          </a:prstGeom>
        </p:spPr>
      </p:pic>
      <p:sp>
        <p:nvSpPr>
          <p:cNvPr id="5" name="Rettangolo 4">
            <a:hlinkClick r:id="" action="ppaction://hlinkshowjump?jump=nextslide"/>
          </p:cNvPr>
          <p:cNvSpPr/>
          <p:nvPr/>
        </p:nvSpPr>
        <p:spPr>
          <a:xfrm>
            <a:off x="1520327" y="1222871"/>
            <a:ext cx="1718632" cy="8813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6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Prototipo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167788"/>
            <a:ext cx="10474169" cy="48140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1167788"/>
            <a:ext cx="10474169" cy="4811039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4627084" y="3117774"/>
            <a:ext cx="1883884" cy="657348"/>
            <a:chOff x="4627084" y="3117774"/>
            <a:chExt cx="1883884" cy="657348"/>
          </a:xfrm>
        </p:grpSpPr>
        <p:sp>
          <p:nvSpPr>
            <p:cNvPr id="9" name="Parentesi graffa chiusa 8"/>
            <p:cNvSpPr/>
            <p:nvPr/>
          </p:nvSpPr>
          <p:spPr>
            <a:xfrm>
              <a:off x="4627084" y="3117774"/>
              <a:ext cx="297456" cy="63897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891489" y="3128791"/>
              <a:ext cx="1619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IMPOSTAZIONI DI STAMPA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9" y="248743"/>
            <a:ext cx="9474191" cy="64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13064"/>
            <a:ext cx="8596668" cy="633846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Processi Interni &amp; Esterni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42446" y="1461927"/>
            <a:ext cx="3631556" cy="2260972"/>
            <a:chOff x="5642446" y="1461927"/>
            <a:chExt cx="3631556" cy="22609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2446" y="1461927"/>
              <a:ext cx="2372591" cy="111215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8043" y="1588622"/>
              <a:ext cx="1265959" cy="2134277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1836" y="3869640"/>
            <a:ext cx="1518371" cy="106203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2697" y="2769976"/>
            <a:ext cx="369585" cy="317362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9954" y="2780366"/>
            <a:ext cx="369585" cy="31736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7849" y="2824018"/>
            <a:ext cx="891077" cy="69698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8866" y="3569131"/>
            <a:ext cx="864641" cy="110808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4525" y="4650611"/>
            <a:ext cx="925419" cy="130244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2234" y="3603840"/>
            <a:ext cx="1338917" cy="1462890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1521312" y="2700851"/>
            <a:ext cx="3994524" cy="3116690"/>
            <a:chOff x="1521312" y="2700851"/>
            <a:chExt cx="3994524" cy="3116690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1312" y="2700851"/>
              <a:ext cx="3923166" cy="3116690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057598" y="4154357"/>
              <a:ext cx="458238" cy="384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37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5" y="1273082"/>
            <a:ext cx="9827045" cy="4523267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377108" y="622187"/>
            <a:ext cx="8420221" cy="2021862"/>
            <a:chOff x="1377108" y="622187"/>
            <a:chExt cx="8420221" cy="2021862"/>
          </a:xfrm>
        </p:grpSpPr>
        <p:sp>
          <p:nvSpPr>
            <p:cNvPr id="4" name="CasellaDiTesto 3"/>
            <p:cNvSpPr txBox="1"/>
            <p:nvPr/>
          </p:nvSpPr>
          <p:spPr>
            <a:xfrm>
              <a:off x="2313544" y="622187"/>
              <a:ext cx="6808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CONSULTAZIONE SITUAZIONE ORDINI E UTILITA` DI PRODUZIONE</a:t>
              </a:r>
              <a:endParaRPr lang="it-IT" dirty="0"/>
            </a:p>
          </p:txBody>
        </p:sp>
        <p:sp>
          <p:nvSpPr>
            <p:cNvPr id="7" name="Callout con freccia in su 6"/>
            <p:cNvSpPr/>
            <p:nvPr/>
          </p:nvSpPr>
          <p:spPr>
            <a:xfrm>
              <a:off x="1377108" y="991519"/>
              <a:ext cx="8420221" cy="1652530"/>
            </a:xfrm>
            <a:prstGeom prst="upArrowCallout">
              <a:avLst>
                <a:gd name="adj1" fmla="val 10361"/>
                <a:gd name="adj2" fmla="val 20375"/>
                <a:gd name="adj3" fmla="val 11361"/>
                <a:gd name="adj4" fmla="val 6497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Rettangolo 1">
            <a:hlinkClick r:id="" action="ppaction://hlinkshowjump?jump=nextslide"/>
          </p:cNvPr>
          <p:cNvSpPr/>
          <p:nvPr/>
        </p:nvSpPr>
        <p:spPr>
          <a:xfrm>
            <a:off x="4682169" y="1696598"/>
            <a:ext cx="1619479" cy="8482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8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6" y="1001597"/>
            <a:ext cx="10565176" cy="4836590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264406" y="1001597"/>
            <a:ext cx="10565176" cy="4888565"/>
            <a:chOff x="264406" y="1001597"/>
            <a:chExt cx="10565176" cy="488856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06" y="1001597"/>
              <a:ext cx="10565176" cy="4888565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5993176" y="1608463"/>
              <a:ext cx="738130" cy="2203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264406" y="1001597"/>
            <a:ext cx="10565176" cy="4914813"/>
            <a:chOff x="264406" y="1001597"/>
            <a:chExt cx="10565176" cy="4914813"/>
          </a:xfrm>
        </p:grpSpPr>
        <p:grpSp>
          <p:nvGrpSpPr>
            <p:cNvPr id="2" name="Gruppo 1"/>
            <p:cNvGrpSpPr/>
            <p:nvPr/>
          </p:nvGrpSpPr>
          <p:grpSpPr>
            <a:xfrm>
              <a:off x="264406" y="1001597"/>
              <a:ext cx="10565176" cy="4914813"/>
              <a:chOff x="264406" y="-1091608"/>
              <a:chExt cx="10565176" cy="4914813"/>
            </a:xfrm>
          </p:grpSpPr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406" y="-1091608"/>
                <a:ext cx="10565176" cy="4914813"/>
              </a:xfrm>
              <a:prstGeom prst="rect">
                <a:avLst/>
              </a:prstGeom>
            </p:spPr>
          </p:pic>
          <p:sp>
            <p:nvSpPr>
              <p:cNvPr id="8" name="Rettangolo 7">
                <a:hlinkClick r:id="" action="ppaction://hlinkshowjump?jump=nextslide"/>
              </p:cNvPr>
              <p:cNvSpPr/>
              <p:nvPr/>
            </p:nvSpPr>
            <p:spPr>
              <a:xfrm>
                <a:off x="2225407" y="77119"/>
                <a:ext cx="506776" cy="3194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Rettangolo 9"/>
            <p:cNvSpPr/>
            <p:nvPr/>
          </p:nvSpPr>
          <p:spPr>
            <a:xfrm>
              <a:off x="1156770" y="1553378"/>
              <a:ext cx="738130" cy="1652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384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8" y="155423"/>
            <a:ext cx="9530959" cy="65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18616"/>
            <a:ext cx="8596668" cy="628294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Fatturazione e Spedizione al cliente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9146" y="1573331"/>
            <a:ext cx="1473300" cy="95679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42446" y="1461927"/>
            <a:ext cx="3631556" cy="2260972"/>
            <a:chOff x="5642446" y="1461927"/>
            <a:chExt cx="3631556" cy="22609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2446" y="1461927"/>
              <a:ext cx="2372591" cy="111215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8043" y="1588622"/>
              <a:ext cx="1265959" cy="2134277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1836" y="3869640"/>
            <a:ext cx="1518371" cy="106203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2697" y="2769976"/>
            <a:ext cx="369585" cy="317362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9954" y="2780366"/>
            <a:ext cx="369585" cy="31736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7849" y="2824018"/>
            <a:ext cx="891077" cy="69698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8866" y="3569131"/>
            <a:ext cx="864641" cy="110808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4525" y="4650611"/>
            <a:ext cx="925419" cy="130244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2234" y="3603840"/>
            <a:ext cx="1338917" cy="1462890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1521312" y="2700851"/>
            <a:ext cx="3994524" cy="3116690"/>
            <a:chOff x="1521312" y="2700851"/>
            <a:chExt cx="3994524" cy="3116690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1312" y="2700851"/>
              <a:ext cx="3923166" cy="3116690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057598" y="4154357"/>
              <a:ext cx="458238" cy="384593"/>
            </a:xfrm>
            <a:prstGeom prst="rect">
              <a:avLst/>
            </a:prstGeom>
          </p:spPr>
        </p:pic>
      </p:grpSp>
      <p:grpSp>
        <p:nvGrpSpPr>
          <p:cNvPr id="24" name="Gruppo 23"/>
          <p:cNvGrpSpPr/>
          <p:nvPr/>
        </p:nvGrpSpPr>
        <p:grpSpPr>
          <a:xfrm>
            <a:off x="400968" y="3724583"/>
            <a:ext cx="1414428" cy="2394460"/>
            <a:chOff x="400968" y="3724583"/>
            <a:chExt cx="1414428" cy="2394460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5899" y="3724583"/>
              <a:ext cx="958464" cy="1574620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00968" y="5290472"/>
              <a:ext cx="1414428" cy="828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4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55424"/>
            <a:ext cx="8596668" cy="1091486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Spedizione</a:t>
            </a:r>
            <a:br>
              <a:rPr lang="it-IT" dirty="0" smtClean="0"/>
            </a:br>
            <a:r>
              <a:rPr lang="it-IT" sz="2800" i="1" dirty="0"/>
              <a:t>C</a:t>
            </a:r>
            <a:r>
              <a:rPr lang="it-IT" sz="2800" i="1" dirty="0" smtClean="0"/>
              <a:t>reazione </a:t>
            </a:r>
            <a:r>
              <a:rPr lang="it-IT" sz="2800" i="1" dirty="0"/>
              <a:t>C</a:t>
            </a:r>
            <a:r>
              <a:rPr lang="it-IT" sz="2800" i="1" dirty="0" smtClean="0"/>
              <a:t>ollo</a:t>
            </a:r>
            <a:endParaRPr lang="it-IT" sz="28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1463040"/>
            <a:ext cx="909066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04" y="1454175"/>
            <a:ext cx="7023401" cy="475383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66317" y="519089"/>
            <a:ext cx="8596668" cy="516605"/>
          </a:xfrm>
        </p:spPr>
        <p:txBody>
          <a:bodyPr>
            <a:noAutofit/>
          </a:bodyPr>
          <a:lstStyle/>
          <a:p>
            <a:pPr algn="ctr"/>
            <a:r>
              <a:rPr lang="it-IT" sz="2800" i="1" dirty="0" err="1"/>
              <a:t>S</a:t>
            </a:r>
            <a:r>
              <a:rPr lang="it-IT" sz="2800" i="1" dirty="0" err="1" smtClean="0"/>
              <a:t>ovracollo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2158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66317" y="519089"/>
            <a:ext cx="8596668" cy="516605"/>
          </a:xfrm>
        </p:spPr>
        <p:txBody>
          <a:bodyPr>
            <a:noAutofit/>
          </a:bodyPr>
          <a:lstStyle/>
          <a:p>
            <a:pPr algn="ctr"/>
            <a:r>
              <a:rPr lang="it-IT" sz="2800" i="1" dirty="0" err="1" smtClean="0"/>
              <a:t>Packing</a:t>
            </a:r>
            <a:r>
              <a:rPr lang="it-IT" sz="2800" i="1" dirty="0" smtClean="0"/>
              <a:t> List</a:t>
            </a:r>
            <a:endParaRPr lang="it-IT" sz="2800" i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666317" y="1436612"/>
            <a:ext cx="8930554" cy="4042336"/>
            <a:chOff x="666317" y="1436612"/>
            <a:chExt cx="8930554" cy="404233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17" y="1436612"/>
              <a:ext cx="8930554" cy="4042336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3999123" y="1861851"/>
              <a:ext cx="716096" cy="110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Rettangolo 2"/>
            <p:cNvSpPr/>
            <p:nvPr/>
          </p:nvSpPr>
          <p:spPr>
            <a:xfrm>
              <a:off x="4010140" y="2016087"/>
              <a:ext cx="2500829" cy="77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4307595" y="2093205"/>
              <a:ext cx="649995" cy="187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329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5" y="774792"/>
            <a:ext cx="8091489" cy="5330298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1620985" y="57798"/>
            <a:ext cx="6581123" cy="1200167"/>
            <a:chOff x="1485902" y="57798"/>
            <a:chExt cx="6581123" cy="1200167"/>
          </a:xfrm>
        </p:grpSpPr>
        <p:sp>
          <p:nvSpPr>
            <p:cNvPr id="7" name="Callout 1 6"/>
            <p:cNvSpPr/>
            <p:nvPr/>
          </p:nvSpPr>
          <p:spPr>
            <a:xfrm>
              <a:off x="1485902" y="977410"/>
              <a:ext cx="3841607" cy="280555"/>
            </a:xfrm>
            <a:prstGeom prst="borderCallout1">
              <a:avLst>
                <a:gd name="adj1" fmla="val -225694"/>
                <a:gd name="adj2" fmla="val 103376"/>
                <a:gd name="adj3" fmla="val -13426"/>
                <a:gd name="adj4" fmla="val 8879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303043" y="57798"/>
              <a:ext cx="276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CODICE E DESCRIZIONE ARTICOLO</a:t>
              </a:r>
              <a:endParaRPr lang="it-IT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380020" y="1453679"/>
            <a:ext cx="4878099" cy="646331"/>
            <a:chOff x="6380020" y="1453679"/>
            <a:chExt cx="4878099" cy="646331"/>
          </a:xfrm>
        </p:grpSpPr>
        <p:sp>
          <p:nvSpPr>
            <p:cNvPr id="10" name="CasellaDiTesto 9"/>
            <p:cNvSpPr txBox="1"/>
            <p:nvPr/>
          </p:nvSpPr>
          <p:spPr>
            <a:xfrm>
              <a:off x="9963585" y="1453679"/>
              <a:ext cx="1294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RIEPILOGO</a:t>
              </a:r>
            </a:p>
            <a:p>
              <a:pPr algn="ctr"/>
              <a:r>
                <a:rPr lang="it-IT" dirty="0" smtClean="0"/>
                <a:t>RAPIDO</a:t>
              </a:r>
              <a:endParaRPr lang="it-IT" dirty="0"/>
            </a:p>
          </p:txBody>
        </p:sp>
        <p:sp>
          <p:nvSpPr>
            <p:cNvPr id="11" name="Callout 1 10"/>
            <p:cNvSpPr/>
            <p:nvPr/>
          </p:nvSpPr>
          <p:spPr>
            <a:xfrm>
              <a:off x="6380020" y="1453679"/>
              <a:ext cx="3013363" cy="646331"/>
            </a:xfrm>
            <a:prstGeom prst="borderCallout1">
              <a:avLst>
                <a:gd name="adj1" fmla="val 50903"/>
                <a:gd name="adj2" fmla="val 101667"/>
                <a:gd name="adj3" fmla="val 49800"/>
                <a:gd name="adj4" fmla="val 11959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20781" y="2303678"/>
            <a:ext cx="3871645" cy="1552711"/>
            <a:chOff x="20781" y="2303678"/>
            <a:chExt cx="3871645" cy="1552711"/>
          </a:xfrm>
        </p:grpSpPr>
        <p:sp>
          <p:nvSpPr>
            <p:cNvPr id="12" name="Callout 1 11"/>
            <p:cNvSpPr/>
            <p:nvPr/>
          </p:nvSpPr>
          <p:spPr>
            <a:xfrm>
              <a:off x="1731117" y="2303678"/>
              <a:ext cx="2161309" cy="1091046"/>
            </a:xfrm>
            <a:prstGeom prst="borderCallout1">
              <a:avLst>
                <a:gd name="adj1" fmla="val 13036"/>
                <a:gd name="adj2" fmla="val -1602"/>
                <a:gd name="adj3" fmla="val 61072"/>
                <a:gd name="adj4" fmla="val -26313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0781" y="2933059"/>
              <a:ext cx="16625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INFORMAZIONI GENERALI</a:t>
              </a:r>
            </a:p>
            <a:p>
              <a:pPr algn="ctr"/>
              <a:r>
                <a:rPr lang="it-IT" dirty="0" smtClean="0"/>
                <a:t>PRODOTTO</a:t>
              </a: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950603" y="2303678"/>
            <a:ext cx="2278857" cy="4554322"/>
            <a:chOff x="3805129" y="2303678"/>
            <a:chExt cx="2278857" cy="4554322"/>
          </a:xfrm>
        </p:grpSpPr>
        <p:sp>
          <p:nvSpPr>
            <p:cNvPr id="15" name="Callout 1 14"/>
            <p:cNvSpPr/>
            <p:nvPr/>
          </p:nvSpPr>
          <p:spPr>
            <a:xfrm>
              <a:off x="3805129" y="2303678"/>
              <a:ext cx="2278857" cy="1091046"/>
            </a:xfrm>
            <a:prstGeom prst="borderCallout1">
              <a:avLst>
                <a:gd name="adj1" fmla="val 102560"/>
                <a:gd name="adj2" fmla="val 44476"/>
                <a:gd name="adj3" fmla="val 362024"/>
                <a:gd name="adj4" fmla="val 4928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085902" y="6211669"/>
              <a:ext cx="1998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INFORMAZIONI STILISTICHE</a:t>
              </a:r>
              <a:endParaRPr lang="it-IT" dirty="0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6329201" y="2303678"/>
            <a:ext cx="5464481" cy="1917440"/>
            <a:chOff x="6329201" y="2303678"/>
            <a:chExt cx="5464481" cy="1917440"/>
          </a:xfrm>
        </p:grpSpPr>
        <p:sp>
          <p:nvSpPr>
            <p:cNvPr id="17" name="Callout 1 16"/>
            <p:cNvSpPr/>
            <p:nvPr/>
          </p:nvSpPr>
          <p:spPr>
            <a:xfrm>
              <a:off x="6329201" y="2303678"/>
              <a:ext cx="3194797" cy="1091046"/>
            </a:xfrm>
            <a:prstGeom prst="borderCallout1">
              <a:avLst>
                <a:gd name="adj1" fmla="val 53036"/>
                <a:gd name="adj2" fmla="val 100093"/>
                <a:gd name="adj3" fmla="val 119167"/>
                <a:gd name="adj4" fmla="val 11986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0022466" y="3574787"/>
              <a:ext cx="1771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INFORMAZIONI</a:t>
              </a:r>
            </a:p>
            <a:p>
              <a:pPr algn="ctr"/>
              <a:r>
                <a:rPr lang="it-IT" dirty="0" smtClean="0"/>
                <a:t>PRODUTTIVE</a:t>
              </a:r>
              <a:endParaRPr lang="it-IT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4538952" y="1629712"/>
            <a:ext cx="297454" cy="121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5059656" y="2677098"/>
            <a:ext cx="432974" cy="109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5058462" y="2838553"/>
            <a:ext cx="432974" cy="109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2811770" y="4456629"/>
            <a:ext cx="669559" cy="93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045013" y="3160271"/>
            <a:ext cx="727826" cy="16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7421683" y="2823326"/>
            <a:ext cx="620630" cy="124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7443716" y="2666081"/>
            <a:ext cx="780426" cy="124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8745559" y="1848213"/>
            <a:ext cx="486575" cy="101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3146548" y="2325712"/>
            <a:ext cx="257663" cy="131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5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300" y="155423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Fatturazione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2819558" y="777392"/>
            <a:ext cx="4268151" cy="6025167"/>
            <a:chOff x="2819558" y="777392"/>
            <a:chExt cx="4268151" cy="602516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558" y="777392"/>
              <a:ext cx="4268151" cy="6025167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5048738" y="1074615"/>
              <a:ext cx="476739" cy="62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5040923" y="1168400"/>
              <a:ext cx="1805354" cy="547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5048738" y="1899138"/>
              <a:ext cx="44547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048738" y="1989015"/>
              <a:ext cx="1692031" cy="171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623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283" y="1962189"/>
            <a:ext cx="8596668" cy="3028452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La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WEAR</a:t>
            </a:r>
            <a:r>
              <a:rPr lang="it-IT" dirty="0" smtClean="0"/>
              <a:t>UP </a:t>
            </a:r>
            <a:r>
              <a:rPr lang="it-IT" dirty="0">
                <a:solidFill>
                  <a:schemeClr val="tx1"/>
                </a:solidFill>
              </a:rPr>
              <a:t>V</a:t>
            </a:r>
            <a:r>
              <a:rPr lang="it-IT" dirty="0" smtClean="0">
                <a:solidFill>
                  <a:schemeClr val="tx1"/>
                </a:solidFill>
              </a:rPr>
              <a:t>i ringrazia per la vostra attenzione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tx1"/>
                </a:solidFill>
              </a:rPr>
              <a:t>e si augura di poterVi annoverare tra i propri utenti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022253" y="777392"/>
            <a:ext cx="8090093" cy="5328366"/>
            <a:chOff x="1022253" y="777392"/>
            <a:chExt cx="8090093" cy="532836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253" y="777392"/>
              <a:ext cx="8090093" cy="5328366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3971444" y="1663029"/>
              <a:ext cx="239312" cy="98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2551048" y="2332937"/>
              <a:ext cx="239312" cy="98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447275" y="3197699"/>
              <a:ext cx="723036" cy="98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428644" y="2848897"/>
              <a:ext cx="515888" cy="1179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428643" y="2677632"/>
              <a:ext cx="515889" cy="110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227310" y="4479607"/>
              <a:ext cx="650972" cy="1036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6860003" y="2677632"/>
              <a:ext cx="771286" cy="110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848714" y="2831187"/>
              <a:ext cx="556797" cy="1356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12" name="Rettangolo 11">
            <a:hlinkClick r:id="rId7" action="ppaction://hlinksldjump"/>
          </p:cNvPr>
          <p:cNvSpPr/>
          <p:nvPr/>
        </p:nvSpPr>
        <p:spPr>
          <a:xfrm>
            <a:off x="2608118" y="766838"/>
            <a:ext cx="270164" cy="28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1" name="Gruppo 40"/>
          <p:cNvGrpSpPr/>
          <p:nvPr/>
        </p:nvGrpSpPr>
        <p:grpSpPr>
          <a:xfrm>
            <a:off x="1022253" y="777392"/>
            <a:ext cx="8125156" cy="5328366"/>
            <a:chOff x="1022253" y="777392"/>
            <a:chExt cx="8125156" cy="5328366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253" y="777392"/>
              <a:ext cx="8125156" cy="5328366"/>
            </a:xfrm>
            <a:prstGeom prst="rect">
              <a:avLst/>
            </a:prstGeom>
          </p:spPr>
        </p:pic>
        <p:sp>
          <p:nvSpPr>
            <p:cNvPr id="14" name="Rettangolo 13"/>
            <p:cNvSpPr/>
            <p:nvPr/>
          </p:nvSpPr>
          <p:spPr>
            <a:xfrm>
              <a:off x="8039901" y="1725182"/>
              <a:ext cx="442994" cy="1392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8138764" y="1864447"/>
              <a:ext cx="497843" cy="1033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3965566" y="1663029"/>
              <a:ext cx="245190" cy="98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6848713" y="2843101"/>
              <a:ext cx="556798" cy="1147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6848713" y="2678852"/>
              <a:ext cx="782575" cy="1095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4433274" y="2841321"/>
              <a:ext cx="511258" cy="1164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430106" y="2700872"/>
              <a:ext cx="542649" cy="79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2551048" y="2332937"/>
              <a:ext cx="245190" cy="98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4428643" y="3194839"/>
              <a:ext cx="741668" cy="101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1016001" y="762687"/>
            <a:ext cx="8125156" cy="5357776"/>
            <a:chOff x="1016001" y="777392"/>
            <a:chExt cx="8125156" cy="5357776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1" y="777392"/>
              <a:ext cx="8125156" cy="5357776"/>
            </a:xfrm>
            <a:prstGeom prst="rect">
              <a:avLst/>
            </a:prstGeom>
          </p:spPr>
        </p:pic>
        <p:sp>
          <p:nvSpPr>
            <p:cNvPr id="42" name="Rettangolo 41"/>
            <p:cNvSpPr/>
            <p:nvPr/>
          </p:nvSpPr>
          <p:spPr>
            <a:xfrm>
              <a:off x="3965566" y="1663029"/>
              <a:ext cx="245190" cy="98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2544796" y="2332937"/>
              <a:ext cx="245190" cy="98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8186321" y="1844838"/>
              <a:ext cx="450285" cy="1229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8033649" y="1725181"/>
              <a:ext cx="449246" cy="109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4422390" y="2684307"/>
              <a:ext cx="522141" cy="1040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4363156" y="3964330"/>
              <a:ext cx="333022" cy="1333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4509132" y="4127046"/>
              <a:ext cx="435400" cy="1257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6853750" y="2684307"/>
              <a:ext cx="788827" cy="957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4438269" y="3200639"/>
              <a:ext cx="732041" cy="957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4436487" y="2844539"/>
              <a:ext cx="508044" cy="1208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6848055" y="2851895"/>
              <a:ext cx="557455" cy="97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Rettangolo 25">
            <a:hlinkClick r:id="" action="ppaction://hlinkshowjump?jump=nextslide"/>
          </p:cNvPr>
          <p:cNvSpPr/>
          <p:nvPr/>
        </p:nvSpPr>
        <p:spPr>
          <a:xfrm>
            <a:off x="2608118" y="740653"/>
            <a:ext cx="270164" cy="2866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1070264" y="3227181"/>
            <a:ext cx="10183089" cy="646331"/>
            <a:chOff x="1070264" y="3227181"/>
            <a:chExt cx="10183089" cy="646331"/>
          </a:xfrm>
        </p:grpSpPr>
        <p:sp>
          <p:nvSpPr>
            <p:cNvPr id="5" name="Callout 1 4"/>
            <p:cNvSpPr/>
            <p:nvPr/>
          </p:nvSpPr>
          <p:spPr>
            <a:xfrm>
              <a:off x="1070264" y="3387436"/>
              <a:ext cx="6141027" cy="301337"/>
            </a:xfrm>
            <a:prstGeom prst="borderCallout1">
              <a:avLst>
                <a:gd name="adj1" fmla="val 49784"/>
                <a:gd name="adj2" fmla="val 100127"/>
                <a:gd name="adj3" fmla="val 46983"/>
                <a:gd name="adj4" fmla="val 13747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9466117" y="3227181"/>
              <a:ext cx="1787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TABS</a:t>
              </a:r>
            </a:p>
            <a:p>
              <a:r>
                <a:rPr lang="it-IT" dirty="0" smtClean="0"/>
                <a:t>MODULABILI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6275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8" y="977111"/>
            <a:ext cx="8398452" cy="55379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1638" y="408060"/>
            <a:ext cx="359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MATERIALE NON IN ANAGRAFICA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966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Distinta Base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1246909"/>
            <a:ext cx="897586" cy="1400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46" y="1505877"/>
            <a:ext cx="1200150" cy="8829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25" y="1552549"/>
            <a:ext cx="1331111" cy="9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995</TotalTime>
  <Words>507</Words>
  <Application>Microsoft Office PowerPoint</Application>
  <PresentationFormat>Widescreen</PresentationFormat>
  <Paragraphs>113</Paragraphs>
  <Slides>61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6" baseType="lpstr">
      <vt:lpstr>Arial</vt:lpstr>
      <vt:lpstr>Calibri</vt:lpstr>
      <vt:lpstr>Trebuchet MS</vt:lpstr>
      <vt:lpstr>Wingdings 3</vt:lpstr>
      <vt:lpstr>Sfaccettatura</vt:lpstr>
      <vt:lpstr>Presentazione standard di PowerPoint</vt:lpstr>
      <vt:lpstr>WearUp:  Flusso di Lavoro Produzione</vt:lpstr>
      <vt:lpstr>Shoemaster</vt:lpstr>
      <vt:lpstr>Presentazione standard di PowerPoint</vt:lpstr>
      <vt:lpstr>Prototipo</vt:lpstr>
      <vt:lpstr>Presentazione standard di PowerPoint</vt:lpstr>
      <vt:lpstr>Presentazione standard di PowerPoint</vt:lpstr>
      <vt:lpstr>Presentazione standard di PowerPoint</vt:lpstr>
      <vt:lpstr>Distinta 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Distinta Base Costi</vt:lpstr>
      <vt:lpstr>Presentazione standard di PowerPoint</vt:lpstr>
      <vt:lpstr>Presentazione standard di PowerPoint</vt:lpstr>
      <vt:lpstr>Presentazione standard di PowerPoint</vt:lpstr>
      <vt:lpstr>Vendite Internazionali/ Ordini dei Clienti</vt:lpstr>
      <vt:lpstr>Ordini dei Clienti WEB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Conferma Ordini</vt:lpstr>
      <vt:lpstr>Conferma Ordini</vt:lpstr>
      <vt:lpstr>Presentazione standard di PowerPoint</vt:lpstr>
      <vt:lpstr>Presentazione standard di PowerPoint</vt:lpstr>
      <vt:lpstr>Fabbisogni</vt:lpstr>
      <vt:lpstr>Presentazione standard di PowerPoint</vt:lpstr>
      <vt:lpstr>Presentazione standard di PowerPoint</vt:lpstr>
      <vt:lpstr>Ordini Fornitori</vt:lpstr>
      <vt:lpstr>Presentazione standard di PowerPoint</vt:lpstr>
      <vt:lpstr>Presentazione standard di PowerPoint</vt:lpstr>
      <vt:lpstr>Presentazione standard di PowerPoint</vt:lpstr>
      <vt:lpstr>Lancio di Produzione</vt:lpstr>
      <vt:lpstr>Prelievo di Magazzino</vt:lpstr>
      <vt:lpstr>Presentazione standard di PowerPoint</vt:lpstr>
      <vt:lpstr>Presentazione standard di PowerPoint</vt:lpstr>
      <vt:lpstr>DDT</vt:lpstr>
      <vt:lpstr>Bolla di Lavorazione</vt:lpstr>
      <vt:lpstr>Presentazione standard di PowerPoint</vt:lpstr>
      <vt:lpstr>Presentazione standard di PowerPoint</vt:lpstr>
      <vt:lpstr>Presentazione standard di PowerPoint</vt:lpstr>
      <vt:lpstr>Avanzamento Produzione</vt:lpstr>
      <vt:lpstr>Presentazione standard di PowerPoint</vt:lpstr>
      <vt:lpstr>Presentazione standard di PowerPoint</vt:lpstr>
      <vt:lpstr>Analisi Supply Chain</vt:lpstr>
      <vt:lpstr>Presentazione standard di PowerPoint</vt:lpstr>
      <vt:lpstr>Presentazione standard di PowerPoint</vt:lpstr>
      <vt:lpstr>Presentazione standard di PowerPoint</vt:lpstr>
      <vt:lpstr>Processi Interni &amp; Esterni</vt:lpstr>
      <vt:lpstr>Presentazione standard di PowerPoint</vt:lpstr>
      <vt:lpstr>Presentazione standard di PowerPoint</vt:lpstr>
      <vt:lpstr>Presentazione standard di PowerPoint</vt:lpstr>
      <vt:lpstr>Fatturazione e Spedizione al cliente</vt:lpstr>
      <vt:lpstr>Spedizione Creazione Collo</vt:lpstr>
      <vt:lpstr>Sovracollo</vt:lpstr>
      <vt:lpstr>Packing List</vt:lpstr>
      <vt:lpstr>Fatturazione</vt:lpstr>
      <vt:lpstr>La WEARUP Vi ringrazia per la vostra attenzione  e si augura di poterVi annoverare tra i propri utenti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WEARUP</dc:title>
  <dc:creator>lisa</dc:creator>
  <cp:lastModifiedBy>lisa</cp:lastModifiedBy>
  <cp:revision>178</cp:revision>
  <dcterms:created xsi:type="dcterms:W3CDTF">2015-01-20T14:05:40Z</dcterms:created>
  <dcterms:modified xsi:type="dcterms:W3CDTF">2015-02-05T10:51:44Z</dcterms:modified>
</cp:coreProperties>
</file>